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9" r:id="rId3"/>
    <p:sldId id="261" r:id="rId4"/>
    <p:sldId id="264" r:id="rId5"/>
    <p:sldId id="263" r:id="rId6"/>
    <p:sldId id="265" r:id="rId7"/>
    <p:sldId id="269" r:id="rId8"/>
    <p:sldId id="266" r:id="rId9"/>
    <p:sldId id="267" r:id="rId10"/>
    <p:sldId id="268" r:id="rId11"/>
    <p:sldId id="270" r:id="rId12"/>
    <p:sldId id="271" r:id="rId13"/>
    <p:sldId id="272" r:id="rId14"/>
    <p:sldId id="273" r:id="rId15"/>
    <p:sldId id="281" r:id="rId16"/>
    <p:sldId id="274" r:id="rId17"/>
    <p:sldId id="275" r:id="rId18"/>
    <p:sldId id="276" r:id="rId19"/>
    <p:sldId id="279" r:id="rId20"/>
    <p:sldId id="277" r:id="rId21"/>
    <p:sldId id="257" r:id="rId22"/>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97313" y="0"/>
            <a:ext cx="2982912" cy="465138"/>
          </a:xfrm>
          <a:prstGeom prst="rect">
            <a:avLst/>
          </a:prstGeom>
        </p:spPr>
        <p:txBody>
          <a:bodyPr vert="horz" lIns="91440" tIns="45720" rIns="91440" bIns="45720" rtlCol="0"/>
          <a:lstStyle>
            <a:lvl1pPr algn="r">
              <a:defRPr sz="1200"/>
            </a:lvl1pPr>
          </a:lstStyle>
          <a:p>
            <a:fld id="{E34E9128-C5AE-4C85-9480-C3FDBEECFAC0}" type="datetimeFigureOut">
              <a:rPr lang="en-CA" smtClean="0"/>
              <a:t>01/05/2017</a:t>
            </a:fld>
            <a:endParaRPr lang="en-CA"/>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8975" y="4416425"/>
            <a:ext cx="55054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675"/>
            <a:ext cx="2982913" cy="465138"/>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97313" y="8829675"/>
            <a:ext cx="2982912" cy="465138"/>
          </a:xfrm>
          <a:prstGeom prst="rect">
            <a:avLst/>
          </a:prstGeom>
        </p:spPr>
        <p:txBody>
          <a:bodyPr vert="horz" lIns="91440" tIns="45720" rIns="91440" bIns="45720" rtlCol="0" anchor="b"/>
          <a:lstStyle>
            <a:lvl1pPr algn="r">
              <a:defRPr sz="1200"/>
            </a:lvl1pPr>
          </a:lstStyle>
          <a:p>
            <a:fld id="{7765437A-B978-4B70-8AD3-C4C16A46736D}" type="slidenum">
              <a:rPr lang="en-CA" smtClean="0"/>
              <a:t>‹#›</a:t>
            </a:fld>
            <a:endParaRPr lang="en-CA"/>
          </a:p>
        </p:txBody>
      </p:sp>
    </p:spTree>
    <p:extLst>
      <p:ext uri="{BB962C8B-B14F-4D97-AF65-F5344CB8AC3E}">
        <p14:creationId xmlns:p14="http://schemas.microsoft.com/office/powerpoint/2010/main" val="302935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765437A-B978-4B70-8AD3-C4C16A46736D}" type="slidenum">
              <a:rPr lang="en-CA" smtClean="0"/>
              <a:t>1</a:t>
            </a:fld>
            <a:endParaRPr lang="en-CA"/>
          </a:p>
        </p:txBody>
      </p:sp>
    </p:spTree>
    <p:extLst>
      <p:ext uri="{BB962C8B-B14F-4D97-AF65-F5344CB8AC3E}">
        <p14:creationId xmlns:p14="http://schemas.microsoft.com/office/powerpoint/2010/main" val="30571495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765437A-B978-4B70-8AD3-C4C16A46736D}" type="slidenum">
              <a:rPr lang="en-CA" smtClean="0"/>
              <a:t>10</a:t>
            </a:fld>
            <a:endParaRPr lang="en-CA"/>
          </a:p>
        </p:txBody>
      </p:sp>
    </p:spTree>
    <p:extLst>
      <p:ext uri="{BB962C8B-B14F-4D97-AF65-F5344CB8AC3E}">
        <p14:creationId xmlns:p14="http://schemas.microsoft.com/office/powerpoint/2010/main" val="36924796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765437A-B978-4B70-8AD3-C4C16A46736D}" type="slidenum">
              <a:rPr lang="en-CA" smtClean="0"/>
              <a:t>11</a:t>
            </a:fld>
            <a:endParaRPr lang="en-CA"/>
          </a:p>
        </p:txBody>
      </p:sp>
    </p:spTree>
    <p:extLst>
      <p:ext uri="{BB962C8B-B14F-4D97-AF65-F5344CB8AC3E}">
        <p14:creationId xmlns:p14="http://schemas.microsoft.com/office/powerpoint/2010/main" val="2226037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765437A-B978-4B70-8AD3-C4C16A46736D}" type="slidenum">
              <a:rPr lang="en-CA" smtClean="0"/>
              <a:t>12</a:t>
            </a:fld>
            <a:endParaRPr lang="en-CA"/>
          </a:p>
        </p:txBody>
      </p:sp>
    </p:spTree>
    <p:extLst>
      <p:ext uri="{BB962C8B-B14F-4D97-AF65-F5344CB8AC3E}">
        <p14:creationId xmlns:p14="http://schemas.microsoft.com/office/powerpoint/2010/main" val="18564005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765437A-B978-4B70-8AD3-C4C16A46736D}" type="slidenum">
              <a:rPr lang="en-CA" smtClean="0"/>
              <a:t>13</a:t>
            </a:fld>
            <a:endParaRPr lang="en-CA"/>
          </a:p>
        </p:txBody>
      </p:sp>
    </p:spTree>
    <p:extLst>
      <p:ext uri="{BB962C8B-B14F-4D97-AF65-F5344CB8AC3E}">
        <p14:creationId xmlns:p14="http://schemas.microsoft.com/office/powerpoint/2010/main" val="12869606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765437A-B978-4B70-8AD3-C4C16A46736D}" type="slidenum">
              <a:rPr lang="en-CA" smtClean="0"/>
              <a:t>14</a:t>
            </a:fld>
            <a:endParaRPr lang="en-CA"/>
          </a:p>
        </p:txBody>
      </p:sp>
    </p:spTree>
    <p:extLst>
      <p:ext uri="{BB962C8B-B14F-4D97-AF65-F5344CB8AC3E}">
        <p14:creationId xmlns:p14="http://schemas.microsoft.com/office/powerpoint/2010/main" val="1415477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765437A-B978-4B70-8AD3-C4C16A46736D}" type="slidenum">
              <a:rPr lang="en-CA" smtClean="0"/>
              <a:t>15</a:t>
            </a:fld>
            <a:endParaRPr lang="en-CA"/>
          </a:p>
        </p:txBody>
      </p:sp>
    </p:spTree>
    <p:extLst>
      <p:ext uri="{BB962C8B-B14F-4D97-AF65-F5344CB8AC3E}">
        <p14:creationId xmlns:p14="http://schemas.microsoft.com/office/powerpoint/2010/main" val="16195511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765437A-B978-4B70-8AD3-C4C16A46736D}" type="slidenum">
              <a:rPr lang="en-CA" smtClean="0"/>
              <a:t>16</a:t>
            </a:fld>
            <a:endParaRPr lang="en-CA"/>
          </a:p>
        </p:txBody>
      </p:sp>
    </p:spTree>
    <p:extLst>
      <p:ext uri="{BB962C8B-B14F-4D97-AF65-F5344CB8AC3E}">
        <p14:creationId xmlns:p14="http://schemas.microsoft.com/office/powerpoint/2010/main" val="29885621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765437A-B978-4B70-8AD3-C4C16A46736D}" type="slidenum">
              <a:rPr lang="en-CA" smtClean="0"/>
              <a:t>17</a:t>
            </a:fld>
            <a:endParaRPr lang="en-CA"/>
          </a:p>
        </p:txBody>
      </p:sp>
    </p:spTree>
    <p:extLst>
      <p:ext uri="{BB962C8B-B14F-4D97-AF65-F5344CB8AC3E}">
        <p14:creationId xmlns:p14="http://schemas.microsoft.com/office/powerpoint/2010/main" val="31933135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765437A-B978-4B70-8AD3-C4C16A46736D}" type="slidenum">
              <a:rPr lang="en-CA" smtClean="0"/>
              <a:t>18</a:t>
            </a:fld>
            <a:endParaRPr lang="en-CA"/>
          </a:p>
        </p:txBody>
      </p:sp>
    </p:spTree>
    <p:extLst>
      <p:ext uri="{BB962C8B-B14F-4D97-AF65-F5344CB8AC3E}">
        <p14:creationId xmlns:p14="http://schemas.microsoft.com/office/powerpoint/2010/main" val="22665816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765437A-B978-4B70-8AD3-C4C16A46736D}" type="slidenum">
              <a:rPr lang="en-CA" smtClean="0"/>
              <a:t>19</a:t>
            </a:fld>
            <a:endParaRPr lang="en-CA"/>
          </a:p>
        </p:txBody>
      </p:sp>
    </p:spTree>
    <p:extLst>
      <p:ext uri="{BB962C8B-B14F-4D97-AF65-F5344CB8AC3E}">
        <p14:creationId xmlns:p14="http://schemas.microsoft.com/office/powerpoint/2010/main" val="1613509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765437A-B978-4B70-8AD3-C4C16A46736D}" type="slidenum">
              <a:rPr lang="en-CA" smtClean="0"/>
              <a:t>2</a:t>
            </a:fld>
            <a:endParaRPr lang="en-CA"/>
          </a:p>
        </p:txBody>
      </p:sp>
    </p:spTree>
    <p:extLst>
      <p:ext uri="{BB962C8B-B14F-4D97-AF65-F5344CB8AC3E}">
        <p14:creationId xmlns:p14="http://schemas.microsoft.com/office/powerpoint/2010/main" val="36226682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765437A-B978-4B70-8AD3-C4C16A46736D}" type="slidenum">
              <a:rPr lang="en-CA" smtClean="0"/>
              <a:t>20</a:t>
            </a:fld>
            <a:endParaRPr lang="en-CA"/>
          </a:p>
        </p:txBody>
      </p:sp>
    </p:spTree>
    <p:extLst>
      <p:ext uri="{BB962C8B-B14F-4D97-AF65-F5344CB8AC3E}">
        <p14:creationId xmlns:p14="http://schemas.microsoft.com/office/powerpoint/2010/main" val="40492546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765437A-B978-4B70-8AD3-C4C16A46736D}" type="slidenum">
              <a:rPr lang="en-CA" smtClean="0"/>
              <a:t>21</a:t>
            </a:fld>
            <a:endParaRPr lang="en-CA"/>
          </a:p>
        </p:txBody>
      </p:sp>
    </p:spTree>
    <p:extLst>
      <p:ext uri="{BB962C8B-B14F-4D97-AF65-F5344CB8AC3E}">
        <p14:creationId xmlns:p14="http://schemas.microsoft.com/office/powerpoint/2010/main" val="3837134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765437A-B978-4B70-8AD3-C4C16A46736D}" type="slidenum">
              <a:rPr lang="en-CA" smtClean="0"/>
              <a:t>3</a:t>
            </a:fld>
            <a:endParaRPr lang="en-CA"/>
          </a:p>
        </p:txBody>
      </p:sp>
    </p:spTree>
    <p:extLst>
      <p:ext uri="{BB962C8B-B14F-4D97-AF65-F5344CB8AC3E}">
        <p14:creationId xmlns:p14="http://schemas.microsoft.com/office/powerpoint/2010/main" val="3516757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765437A-B978-4B70-8AD3-C4C16A46736D}" type="slidenum">
              <a:rPr lang="en-CA" smtClean="0"/>
              <a:t>4</a:t>
            </a:fld>
            <a:endParaRPr lang="en-CA"/>
          </a:p>
        </p:txBody>
      </p:sp>
    </p:spTree>
    <p:extLst>
      <p:ext uri="{BB962C8B-B14F-4D97-AF65-F5344CB8AC3E}">
        <p14:creationId xmlns:p14="http://schemas.microsoft.com/office/powerpoint/2010/main" val="30458757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765437A-B978-4B70-8AD3-C4C16A46736D}" type="slidenum">
              <a:rPr lang="en-CA" smtClean="0"/>
              <a:t>5</a:t>
            </a:fld>
            <a:endParaRPr lang="en-CA"/>
          </a:p>
        </p:txBody>
      </p:sp>
    </p:spTree>
    <p:extLst>
      <p:ext uri="{BB962C8B-B14F-4D97-AF65-F5344CB8AC3E}">
        <p14:creationId xmlns:p14="http://schemas.microsoft.com/office/powerpoint/2010/main" val="1508920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765437A-B978-4B70-8AD3-C4C16A46736D}" type="slidenum">
              <a:rPr lang="en-CA" smtClean="0"/>
              <a:t>6</a:t>
            </a:fld>
            <a:endParaRPr lang="en-CA"/>
          </a:p>
        </p:txBody>
      </p:sp>
    </p:spTree>
    <p:extLst>
      <p:ext uri="{BB962C8B-B14F-4D97-AF65-F5344CB8AC3E}">
        <p14:creationId xmlns:p14="http://schemas.microsoft.com/office/powerpoint/2010/main" val="2887991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765437A-B978-4B70-8AD3-C4C16A46736D}" type="slidenum">
              <a:rPr lang="en-CA" smtClean="0"/>
              <a:t>7</a:t>
            </a:fld>
            <a:endParaRPr lang="en-CA"/>
          </a:p>
        </p:txBody>
      </p:sp>
    </p:spTree>
    <p:extLst>
      <p:ext uri="{BB962C8B-B14F-4D97-AF65-F5344CB8AC3E}">
        <p14:creationId xmlns:p14="http://schemas.microsoft.com/office/powerpoint/2010/main" val="653422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765437A-B978-4B70-8AD3-C4C16A46736D}" type="slidenum">
              <a:rPr lang="en-CA" smtClean="0"/>
              <a:t>8</a:t>
            </a:fld>
            <a:endParaRPr lang="en-CA"/>
          </a:p>
        </p:txBody>
      </p:sp>
    </p:spTree>
    <p:extLst>
      <p:ext uri="{BB962C8B-B14F-4D97-AF65-F5344CB8AC3E}">
        <p14:creationId xmlns:p14="http://schemas.microsoft.com/office/powerpoint/2010/main" val="4232275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7765437A-B978-4B70-8AD3-C4C16A46736D}" type="slidenum">
              <a:rPr lang="en-CA" smtClean="0"/>
              <a:t>9</a:t>
            </a:fld>
            <a:endParaRPr lang="en-CA"/>
          </a:p>
        </p:txBody>
      </p:sp>
    </p:spTree>
    <p:extLst>
      <p:ext uri="{BB962C8B-B14F-4D97-AF65-F5344CB8AC3E}">
        <p14:creationId xmlns:p14="http://schemas.microsoft.com/office/powerpoint/2010/main" val="1214594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F21EC5D-481E-48DA-B94E-8F398A854086}" type="datetimeFigureOut">
              <a:rPr lang="en-CA" smtClean="0"/>
              <a:t>01/05/2017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E3538B5-F638-4027-930F-5B5BFD5809DA}"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21EC5D-481E-48DA-B94E-8F398A854086}" type="datetimeFigureOut">
              <a:rPr lang="en-CA" smtClean="0"/>
              <a:t>01/05/2017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E3538B5-F638-4027-930F-5B5BFD5809DA}"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F21EC5D-481E-48DA-B94E-8F398A854086}" type="datetimeFigureOut">
              <a:rPr lang="en-CA" smtClean="0"/>
              <a:t>01/05/2017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E3538B5-F638-4027-930F-5B5BFD5809DA}" type="slidenum">
              <a:rPr lang="en-CA" smtClean="0"/>
              <a:t>‹#›</a:t>
            </a:fld>
            <a:endParaRPr lang="en-C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21EC5D-481E-48DA-B94E-8F398A854086}" type="datetimeFigureOut">
              <a:rPr lang="en-CA" smtClean="0"/>
              <a:t>01/05/2017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E3538B5-F638-4027-930F-5B5BFD5809DA}" type="slidenum">
              <a:rPr lang="en-CA" smtClean="0"/>
              <a:t>‹#›</a:t>
            </a:fld>
            <a:endParaRPr lang="en-CA"/>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21EC5D-481E-48DA-B94E-8F398A854086}" type="datetimeFigureOut">
              <a:rPr lang="en-CA" smtClean="0"/>
              <a:t>01/05/2017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E3538B5-F638-4027-930F-5B5BFD5809DA}"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F21EC5D-481E-48DA-B94E-8F398A854086}" type="datetimeFigureOut">
              <a:rPr lang="en-CA" smtClean="0"/>
              <a:t>01/05/2017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E3538B5-F638-4027-930F-5B5BFD5809DA}" type="slidenum">
              <a:rPr lang="en-CA" smtClean="0"/>
              <a:t>‹#›</a:t>
            </a:fld>
            <a:endParaRPr lang="en-CA"/>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F21EC5D-481E-48DA-B94E-8F398A854086}" type="datetimeFigureOut">
              <a:rPr lang="en-CA" smtClean="0"/>
              <a:t>01/05/2017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E3538B5-F638-4027-930F-5B5BFD5809DA}"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21EC5D-481E-48DA-B94E-8F398A854086}" type="datetimeFigureOut">
              <a:rPr lang="en-CA" smtClean="0"/>
              <a:t>01/05/2017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E3538B5-F638-4027-930F-5B5BFD5809DA}"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F21EC5D-481E-48DA-B94E-8F398A854086}" type="datetimeFigureOut">
              <a:rPr lang="en-CA" smtClean="0"/>
              <a:t>01/05/2017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E3538B5-F638-4027-930F-5B5BFD5809DA}"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F21EC5D-481E-48DA-B94E-8F398A854086}" type="datetimeFigureOut">
              <a:rPr lang="en-CA" smtClean="0"/>
              <a:t>01/05/2017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E3538B5-F638-4027-930F-5B5BFD5809DA}" type="slidenum">
              <a:rPr lang="en-CA" smtClean="0"/>
              <a:t>‹#›</a:t>
            </a:fld>
            <a:endParaRPr lang="en-C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21EC5D-481E-48DA-B94E-8F398A854086}" type="datetimeFigureOut">
              <a:rPr lang="en-CA" smtClean="0"/>
              <a:t>01/05/2017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E3538B5-F638-4027-930F-5B5BFD5809DA}" type="slidenum">
              <a:rPr lang="en-CA" smtClean="0"/>
              <a:t>‹#›</a:t>
            </a:fld>
            <a:endParaRPr lang="en-C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F21EC5D-481E-48DA-B94E-8F398A854086}" type="datetimeFigureOut">
              <a:rPr lang="en-CA" smtClean="0"/>
              <a:t>01/05/2017</a:t>
            </a:fld>
            <a:endParaRPr lang="en-C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C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E3538B5-F638-4027-930F-5B5BFD5809DA}" type="slidenum">
              <a:rPr lang="en-CA" smtClean="0"/>
              <a:t>‹#›</a:t>
            </a:fld>
            <a:endParaRPr lang="en-C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solidFill>
              <a:schemeClr val="accent3">
                <a:lumMod val="75000"/>
              </a:schemeClr>
            </a:solidFill>
          </a:ln>
          <a:effectLst>
            <a:outerShdw blurRad="50800" dist="38100" algn="l" rotWithShape="0">
              <a:prstClr val="black">
                <a:alpha val="40000"/>
              </a:prstClr>
            </a:outerShdw>
          </a:effectLst>
        </p:spPr>
        <p:txBody>
          <a:bodyPr>
            <a:normAutofit fontScale="90000"/>
          </a:bodyPr>
          <a:lstStyle/>
          <a:p>
            <a:r>
              <a:rPr lang="en-CA" dirty="0" smtClean="0"/>
              <a:t>Everyone Writes! Let’s Do it Well!</a:t>
            </a:r>
            <a:br>
              <a:rPr lang="en-CA" dirty="0" smtClean="0"/>
            </a:br>
            <a:r>
              <a:rPr lang="en-CA" sz="3600" dirty="0" smtClean="0"/>
              <a:t>CALL </a:t>
            </a:r>
            <a:r>
              <a:rPr lang="en-CA" sz="3600" dirty="0" smtClean="0"/>
              <a:t>Conference</a:t>
            </a:r>
            <a:br>
              <a:rPr lang="en-CA" sz="3600" dirty="0" smtClean="0"/>
            </a:br>
            <a:r>
              <a:rPr lang="en-CA" sz="3600" dirty="0" smtClean="0"/>
              <a:t>Ottawa - May 8, 2017</a:t>
            </a:r>
            <a:endParaRPr lang="en-CA" sz="3600" dirty="0"/>
          </a:p>
        </p:txBody>
      </p:sp>
      <p:sp>
        <p:nvSpPr>
          <p:cNvPr id="3" name="Subtitle 2"/>
          <p:cNvSpPr>
            <a:spLocks noGrp="1"/>
          </p:cNvSpPr>
          <p:nvPr>
            <p:ph type="subTitle" idx="1"/>
          </p:nvPr>
        </p:nvSpPr>
        <p:spPr/>
        <p:txBody>
          <a:bodyPr>
            <a:normAutofit/>
          </a:bodyPr>
          <a:lstStyle/>
          <a:p>
            <a:r>
              <a:rPr lang="en-CA" sz="1800" dirty="0" smtClean="0">
                <a:solidFill>
                  <a:schemeClr val="tx1"/>
                </a:solidFill>
              </a:rPr>
              <a:t>Susan Barker, Bora </a:t>
            </a:r>
            <a:r>
              <a:rPr lang="en-CA" sz="1800" dirty="0" err="1" smtClean="0">
                <a:solidFill>
                  <a:schemeClr val="tx1"/>
                </a:solidFill>
              </a:rPr>
              <a:t>Laskin</a:t>
            </a:r>
            <a:r>
              <a:rPr lang="en-CA" sz="1800" dirty="0" smtClean="0">
                <a:solidFill>
                  <a:schemeClr val="tx1"/>
                </a:solidFill>
              </a:rPr>
              <a:t> Law Library, University of Toronto</a:t>
            </a:r>
          </a:p>
          <a:p>
            <a:r>
              <a:rPr lang="en-CA" sz="1800" dirty="0" smtClean="0">
                <a:solidFill>
                  <a:schemeClr val="tx1"/>
                </a:solidFill>
              </a:rPr>
              <a:t>Ruth Kuras, Faculty of Law, University of Windsor</a:t>
            </a:r>
          </a:p>
          <a:p>
            <a:endParaRPr lang="en-CA" sz="1800" dirty="0" smtClean="0">
              <a:solidFill>
                <a:schemeClr val="tx1"/>
              </a:solidFill>
            </a:endParaRPr>
          </a:p>
          <a:p>
            <a:endParaRPr lang="en-CA" sz="2400" dirty="0">
              <a:solidFill>
                <a:schemeClr val="tx2"/>
              </a:solidFill>
            </a:endParaRPr>
          </a:p>
        </p:txBody>
      </p:sp>
    </p:spTree>
    <p:extLst>
      <p:ext uri="{BB962C8B-B14F-4D97-AF65-F5344CB8AC3E}">
        <p14:creationId xmlns:p14="http://schemas.microsoft.com/office/powerpoint/2010/main" val="183642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t>
            </a:r>
            <a:r>
              <a:rPr lang="en-CA" sz="2800" dirty="0" smtClean="0"/>
              <a:t>State your point or proposition before you develop or discuss it. Do not write your factum like a mystery novel in which the conclusion is revealed only in the final paragraph, if at all. In other words, give the context before providing the details”.</a:t>
            </a:r>
            <a:endParaRPr lang="en-CA" sz="2800" dirty="0"/>
          </a:p>
        </p:txBody>
      </p:sp>
      <p:sp>
        <p:nvSpPr>
          <p:cNvPr id="3" name="Title 2"/>
          <p:cNvSpPr>
            <a:spLocks noGrp="1"/>
          </p:cNvSpPr>
          <p:nvPr>
            <p:ph type="title"/>
          </p:nvPr>
        </p:nvSpPr>
        <p:spPr/>
        <p:txBody>
          <a:bodyPr/>
          <a:lstStyle/>
          <a:p>
            <a:r>
              <a:rPr lang="en-CA" dirty="0" smtClean="0"/>
              <a:t>Point-First Writing</a:t>
            </a:r>
            <a:endParaRPr lang="en-CA" dirty="0"/>
          </a:p>
        </p:txBody>
      </p:sp>
    </p:spTree>
    <p:extLst>
      <p:ext uri="{BB962C8B-B14F-4D97-AF65-F5344CB8AC3E}">
        <p14:creationId xmlns:p14="http://schemas.microsoft.com/office/powerpoint/2010/main" val="651286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What is the appropriate tone to set in order to achieve the purpose of the written communication while taking into account the intended audience?</a:t>
            </a:r>
          </a:p>
          <a:p>
            <a:endParaRPr lang="en-CA" dirty="0"/>
          </a:p>
          <a:p>
            <a:r>
              <a:rPr lang="en-CA" dirty="0" smtClean="0"/>
              <a:t>“How much courtesy should be extended”?</a:t>
            </a:r>
          </a:p>
          <a:p>
            <a:pPr marL="0" indent="0">
              <a:buNone/>
            </a:pPr>
            <a:r>
              <a:rPr lang="en-CA" dirty="0" smtClean="0"/>
              <a:t>	- Better Legal Writing, by M.D. </a:t>
            </a:r>
            <a:r>
              <a:rPr lang="en-CA" dirty="0" err="1" smtClean="0"/>
              <a:t>Floren</a:t>
            </a:r>
            <a:r>
              <a:rPr lang="en-CA" dirty="0" smtClean="0"/>
              <a:t>, 13 Student 	Law. J. 10, 1967-68</a:t>
            </a:r>
            <a:endParaRPr lang="en-CA" dirty="0"/>
          </a:p>
        </p:txBody>
      </p:sp>
      <p:sp>
        <p:nvSpPr>
          <p:cNvPr id="3" name="Title 2"/>
          <p:cNvSpPr>
            <a:spLocks noGrp="1"/>
          </p:cNvSpPr>
          <p:nvPr>
            <p:ph type="title"/>
          </p:nvPr>
        </p:nvSpPr>
        <p:spPr/>
        <p:txBody>
          <a:bodyPr/>
          <a:lstStyle/>
          <a:p>
            <a:r>
              <a:rPr lang="en-CA" dirty="0" smtClean="0"/>
              <a:t>3. Tone</a:t>
            </a:r>
            <a:endParaRPr lang="en-CA" dirty="0"/>
          </a:p>
        </p:txBody>
      </p:sp>
    </p:spTree>
    <p:extLst>
      <p:ext uri="{BB962C8B-B14F-4D97-AF65-F5344CB8AC3E}">
        <p14:creationId xmlns:p14="http://schemas.microsoft.com/office/powerpoint/2010/main" val="3784967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CA" dirty="0" smtClean="0"/>
              <a:t>Written communication often suffers from extra words and pointless information</a:t>
            </a:r>
          </a:p>
          <a:p>
            <a:r>
              <a:rPr lang="en-CA" dirty="0" smtClean="0"/>
              <a:t>Do not use three or four words when one will do</a:t>
            </a:r>
          </a:p>
          <a:p>
            <a:r>
              <a:rPr lang="en-CA" dirty="0" smtClean="0"/>
              <a:t>Strive for short sentences </a:t>
            </a:r>
          </a:p>
          <a:p>
            <a:r>
              <a:rPr lang="en-CA" dirty="0" smtClean="0"/>
              <a:t>Do not say words that say nothing</a:t>
            </a:r>
          </a:p>
          <a:p>
            <a:pPr marL="0" indent="0">
              <a:buNone/>
            </a:pPr>
            <a:r>
              <a:rPr lang="en-CA" dirty="0" smtClean="0"/>
              <a:t>-do not use words that say something that you have already said</a:t>
            </a:r>
          </a:p>
          <a:p>
            <a:pPr marL="0" indent="0">
              <a:buNone/>
            </a:pPr>
            <a:r>
              <a:rPr lang="en-CA" dirty="0" smtClean="0"/>
              <a:t>- example: “very small”:  replace with “tiny” </a:t>
            </a:r>
            <a:endParaRPr lang="en-CA" dirty="0"/>
          </a:p>
        </p:txBody>
      </p:sp>
      <p:sp>
        <p:nvSpPr>
          <p:cNvPr id="3" name="Title 2"/>
          <p:cNvSpPr>
            <a:spLocks noGrp="1"/>
          </p:cNvSpPr>
          <p:nvPr>
            <p:ph type="title"/>
          </p:nvPr>
        </p:nvSpPr>
        <p:spPr/>
        <p:txBody>
          <a:bodyPr/>
          <a:lstStyle/>
          <a:p>
            <a:r>
              <a:rPr lang="en-CA" dirty="0" smtClean="0"/>
              <a:t>4. Writing: Avoid Excess Words</a:t>
            </a:r>
            <a:endParaRPr lang="en-CA" dirty="0"/>
          </a:p>
        </p:txBody>
      </p:sp>
    </p:spTree>
    <p:extLst>
      <p:ext uri="{BB962C8B-B14F-4D97-AF65-F5344CB8AC3E}">
        <p14:creationId xmlns:p14="http://schemas.microsoft.com/office/powerpoint/2010/main" val="2109316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Some writers add in extra words to make small ideas sound important or to cover up vague </a:t>
            </a:r>
            <a:r>
              <a:rPr lang="en-CA" dirty="0" smtClean="0"/>
              <a:t>thinking</a:t>
            </a:r>
          </a:p>
          <a:p>
            <a:r>
              <a:rPr lang="en-CA" dirty="0" smtClean="0"/>
              <a:t>omit “it is clear that” and “it goes without saying that” </a:t>
            </a:r>
          </a:p>
          <a:p>
            <a:pPr marL="0" indent="0">
              <a:buNone/>
            </a:pPr>
            <a:endParaRPr lang="en-CA" dirty="0"/>
          </a:p>
          <a:p>
            <a:pPr marL="0" indent="0">
              <a:buNone/>
            </a:pPr>
            <a:r>
              <a:rPr lang="en-CA" dirty="0" smtClean="0"/>
              <a:t>Consider: </a:t>
            </a:r>
          </a:p>
          <a:p>
            <a:r>
              <a:rPr lang="en-CA" dirty="0" smtClean="0"/>
              <a:t>How much background information does the reader need to understand clearly?</a:t>
            </a:r>
          </a:p>
        </p:txBody>
      </p:sp>
      <p:sp>
        <p:nvSpPr>
          <p:cNvPr id="3" name="Title 2"/>
          <p:cNvSpPr>
            <a:spLocks noGrp="1"/>
          </p:cNvSpPr>
          <p:nvPr>
            <p:ph type="title"/>
          </p:nvPr>
        </p:nvSpPr>
        <p:spPr/>
        <p:txBody>
          <a:bodyPr/>
          <a:lstStyle/>
          <a:p>
            <a:endParaRPr lang="en-CA"/>
          </a:p>
        </p:txBody>
      </p:sp>
    </p:spTree>
    <p:extLst>
      <p:ext uri="{BB962C8B-B14F-4D97-AF65-F5344CB8AC3E}">
        <p14:creationId xmlns:p14="http://schemas.microsoft.com/office/powerpoint/2010/main" val="1718741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-write to be understood, not to impress the reader</a:t>
            </a:r>
          </a:p>
          <a:p>
            <a:r>
              <a:rPr lang="en-CA" dirty="0" smtClean="0"/>
              <a:t>- avoid over-use of nominalization (verb converted to a noun) to improve clarity </a:t>
            </a:r>
          </a:p>
          <a:p>
            <a:r>
              <a:rPr lang="en-CA" dirty="0" smtClean="0"/>
              <a:t> for example: </a:t>
            </a:r>
          </a:p>
          <a:p>
            <a:pPr lvl="1"/>
            <a:r>
              <a:rPr lang="en-CA" dirty="0" smtClean="0"/>
              <a:t>agree becomes agreement </a:t>
            </a:r>
          </a:p>
          <a:p>
            <a:pPr lvl="1"/>
            <a:r>
              <a:rPr lang="en-CA" dirty="0" smtClean="0"/>
              <a:t>settle becomes settlement</a:t>
            </a:r>
          </a:p>
          <a:p>
            <a:pPr lvl="1"/>
            <a:r>
              <a:rPr lang="en-CA" dirty="0" smtClean="0"/>
              <a:t>avoid becomes avoidance</a:t>
            </a:r>
            <a:endParaRPr lang="en-CA" dirty="0"/>
          </a:p>
        </p:txBody>
      </p:sp>
      <p:sp>
        <p:nvSpPr>
          <p:cNvPr id="3" name="Title 2"/>
          <p:cNvSpPr>
            <a:spLocks noGrp="1"/>
          </p:cNvSpPr>
          <p:nvPr>
            <p:ph type="title"/>
          </p:nvPr>
        </p:nvSpPr>
        <p:spPr/>
        <p:txBody>
          <a:bodyPr/>
          <a:lstStyle/>
          <a:p>
            <a:r>
              <a:rPr lang="en-CA" dirty="0" smtClean="0"/>
              <a:t>5. Use Simple and Short Words</a:t>
            </a:r>
            <a:endParaRPr lang="en-CA" dirty="0"/>
          </a:p>
        </p:txBody>
      </p:sp>
    </p:spTree>
    <p:extLst>
      <p:ext uri="{BB962C8B-B14F-4D97-AF65-F5344CB8AC3E}">
        <p14:creationId xmlns:p14="http://schemas.microsoft.com/office/powerpoint/2010/main" val="4281314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“An </a:t>
            </a:r>
            <a:r>
              <a:rPr lang="en-CA" dirty="0" smtClean="0">
                <a:solidFill>
                  <a:srgbClr val="FF0000"/>
                </a:solidFill>
              </a:rPr>
              <a:t>agreement </a:t>
            </a:r>
            <a:r>
              <a:rPr lang="en-CA" dirty="0" smtClean="0"/>
              <a:t>to settle the dispute was reached by the parties.”</a:t>
            </a:r>
          </a:p>
          <a:p>
            <a:endParaRPr lang="en-CA" dirty="0"/>
          </a:p>
          <a:p>
            <a:r>
              <a:rPr lang="en-CA" dirty="0" smtClean="0"/>
              <a:t>Re-write as follows: </a:t>
            </a:r>
          </a:p>
          <a:p>
            <a:endParaRPr lang="en-CA" dirty="0"/>
          </a:p>
          <a:p>
            <a:pPr lvl="1"/>
            <a:r>
              <a:rPr lang="en-CA" sz="2400" dirty="0" smtClean="0"/>
              <a:t>“The parties </a:t>
            </a:r>
            <a:r>
              <a:rPr lang="en-CA" sz="2400" dirty="0" smtClean="0">
                <a:solidFill>
                  <a:srgbClr val="FF0000"/>
                </a:solidFill>
              </a:rPr>
              <a:t>agreed</a:t>
            </a:r>
            <a:r>
              <a:rPr lang="en-CA" sz="2400" dirty="0" smtClean="0"/>
              <a:t> to settle the dispute.” </a:t>
            </a:r>
            <a:endParaRPr lang="en-CA" sz="2400" dirty="0"/>
          </a:p>
        </p:txBody>
      </p:sp>
      <p:sp>
        <p:nvSpPr>
          <p:cNvPr id="3" name="Title 2"/>
          <p:cNvSpPr>
            <a:spLocks noGrp="1"/>
          </p:cNvSpPr>
          <p:nvPr>
            <p:ph type="title"/>
          </p:nvPr>
        </p:nvSpPr>
        <p:spPr/>
        <p:txBody>
          <a:bodyPr/>
          <a:lstStyle/>
          <a:p>
            <a:r>
              <a:rPr lang="en-CA" dirty="0" smtClean="0"/>
              <a:t>example</a:t>
            </a:r>
            <a:endParaRPr lang="en-CA" dirty="0"/>
          </a:p>
        </p:txBody>
      </p:sp>
    </p:spTree>
    <p:extLst>
      <p:ext uri="{BB962C8B-B14F-4D97-AF65-F5344CB8AC3E}">
        <p14:creationId xmlns:p14="http://schemas.microsoft.com/office/powerpoint/2010/main" val="2824330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-avoid redundancies</a:t>
            </a:r>
          </a:p>
          <a:p>
            <a:r>
              <a:rPr lang="en-CA" dirty="0" smtClean="0"/>
              <a:t>-be concise yet thorough</a:t>
            </a:r>
            <a:endParaRPr lang="en-CA" dirty="0"/>
          </a:p>
        </p:txBody>
      </p:sp>
      <p:sp>
        <p:nvSpPr>
          <p:cNvPr id="3" name="Title 2"/>
          <p:cNvSpPr>
            <a:spLocks noGrp="1"/>
          </p:cNvSpPr>
          <p:nvPr>
            <p:ph type="title"/>
          </p:nvPr>
        </p:nvSpPr>
        <p:spPr/>
        <p:txBody>
          <a:bodyPr/>
          <a:lstStyle/>
          <a:p>
            <a:r>
              <a:rPr lang="en-CA" dirty="0" smtClean="0"/>
              <a:t>6. Say It Once</a:t>
            </a:r>
            <a:endParaRPr lang="en-CA" dirty="0"/>
          </a:p>
        </p:txBody>
      </p:sp>
    </p:spTree>
    <p:extLst>
      <p:ext uri="{BB962C8B-B14F-4D97-AF65-F5344CB8AC3E}">
        <p14:creationId xmlns:p14="http://schemas.microsoft.com/office/powerpoint/2010/main" val="336453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Ensure consistent terminology is used in the communication</a:t>
            </a:r>
          </a:p>
          <a:p>
            <a:r>
              <a:rPr lang="en-CA" dirty="0" smtClean="0"/>
              <a:t>-for example the use of the word “car”, “vehicle,” “automobile”: select one of those terms and use only  it consistently in your document</a:t>
            </a:r>
          </a:p>
          <a:p>
            <a:r>
              <a:rPr lang="en-CA" dirty="0" smtClean="0"/>
              <a:t>-for example: “First, Next, Lastly” – avoid this</a:t>
            </a:r>
          </a:p>
          <a:p>
            <a:r>
              <a:rPr lang="en-CA" dirty="0" smtClean="0"/>
              <a:t>Instead write “First, Second, Third”. </a:t>
            </a:r>
            <a:endParaRPr lang="en-CA" dirty="0"/>
          </a:p>
        </p:txBody>
      </p:sp>
      <p:sp>
        <p:nvSpPr>
          <p:cNvPr id="3" name="Title 2"/>
          <p:cNvSpPr>
            <a:spLocks noGrp="1"/>
          </p:cNvSpPr>
          <p:nvPr>
            <p:ph type="title"/>
          </p:nvPr>
        </p:nvSpPr>
        <p:spPr/>
        <p:txBody>
          <a:bodyPr/>
          <a:lstStyle/>
          <a:p>
            <a:r>
              <a:rPr lang="en-CA" dirty="0" smtClean="0"/>
              <a:t>7. Avoid Elegant Variation</a:t>
            </a:r>
            <a:endParaRPr lang="en-CA" dirty="0"/>
          </a:p>
        </p:txBody>
      </p:sp>
    </p:spTree>
    <p:extLst>
      <p:ext uri="{BB962C8B-B14F-4D97-AF65-F5344CB8AC3E}">
        <p14:creationId xmlns:p14="http://schemas.microsoft.com/office/powerpoint/2010/main" val="1567335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dirty="0" smtClean="0"/>
              <a:t>Active voice v. passive voice</a:t>
            </a:r>
          </a:p>
          <a:p>
            <a:pPr>
              <a:buFontTx/>
              <a:buChar char="-"/>
            </a:pPr>
            <a:endParaRPr lang="en-CA" dirty="0" smtClean="0"/>
          </a:p>
          <a:p>
            <a:pPr>
              <a:buFontTx/>
              <a:buChar char="-"/>
            </a:pPr>
            <a:r>
              <a:rPr lang="en-CA" dirty="0" smtClean="0"/>
              <a:t>“Letters of termination were issued to 20 employees on Friday.”  (passive – hides the actor)</a:t>
            </a:r>
          </a:p>
          <a:p>
            <a:pPr>
              <a:buFontTx/>
              <a:buChar char="-"/>
            </a:pPr>
            <a:endParaRPr lang="en-CA" dirty="0" smtClean="0"/>
          </a:p>
          <a:p>
            <a:pPr>
              <a:buFontTx/>
              <a:buChar char="-"/>
            </a:pPr>
            <a:r>
              <a:rPr lang="en-CA" dirty="0" smtClean="0"/>
              <a:t>“On Friday, Nancy Yates, CEO of the profitable Berries To You food-processing company, fired 20 employees.” (active – identifies the actor and action taken)</a:t>
            </a:r>
          </a:p>
          <a:p>
            <a:pPr>
              <a:buFontTx/>
              <a:buChar char="-"/>
            </a:pPr>
            <a:endParaRPr lang="en-CA" dirty="0"/>
          </a:p>
        </p:txBody>
      </p:sp>
      <p:sp>
        <p:nvSpPr>
          <p:cNvPr id="3" name="Title 2"/>
          <p:cNvSpPr>
            <a:spLocks noGrp="1"/>
          </p:cNvSpPr>
          <p:nvPr>
            <p:ph type="title"/>
          </p:nvPr>
        </p:nvSpPr>
        <p:spPr/>
        <p:txBody>
          <a:bodyPr>
            <a:normAutofit/>
          </a:bodyPr>
          <a:lstStyle/>
          <a:p>
            <a:r>
              <a:rPr lang="en-CA" dirty="0" smtClean="0"/>
              <a:t>8. Active v. Passive Voice</a:t>
            </a:r>
            <a:endParaRPr lang="en-CA" dirty="0"/>
          </a:p>
        </p:txBody>
      </p:sp>
    </p:spTree>
    <p:extLst>
      <p:ext uri="{BB962C8B-B14F-4D97-AF65-F5344CB8AC3E}">
        <p14:creationId xmlns:p14="http://schemas.microsoft.com/office/powerpoint/2010/main" val="1006426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buClr>
                <a:srgbClr val="31B6FD"/>
              </a:buClr>
            </a:pPr>
            <a:r>
              <a:rPr lang="en-CA" dirty="0">
                <a:solidFill>
                  <a:srgbClr val="073E87"/>
                </a:solidFill>
              </a:rPr>
              <a:t>Consider adding in informational headings and sub-headings to organize the text</a:t>
            </a:r>
          </a:p>
          <a:p>
            <a:pPr lvl="0">
              <a:buClr>
                <a:srgbClr val="31B6FD"/>
              </a:buClr>
            </a:pPr>
            <a:r>
              <a:rPr lang="en-CA" dirty="0">
                <a:solidFill>
                  <a:srgbClr val="073E87"/>
                </a:solidFill>
              </a:rPr>
              <a:t>Consider adding in a table of contents to help the reader navigate the document</a:t>
            </a:r>
          </a:p>
          <a:p>
            <a:pPr lvl="0">
              <a:buClr>
                <a:srgbClr val="31B6FD"/>
              </a:buClr>
            </a:pPr>
            <a:r>
              <a:rPr lang="en-CA" dirty="0">
                <a:solidFill>
                  <a:srgbClr val="073E87"/>
                </a:solidFill>
              </a:rPr>
              <a:t>Formal legal writing avoids the use of exclamation points, emoticons, boldfacing, underlining, highlighting, italicizing, contractions, informal phrasing: perhaps all professional communication in the </a:t>
            </a:r>
            <a:r>
              <a:rPr lang="en-CA" dirty="0" smtClean="0">
                <a:solidFill>
                  <a:srgbClr val="073E87"/>
                </a:solidFill>
              </a:rPr>
              <a:t>professional legal </a:t>
            </a:r>
            <a:r>
              <a:rPr lang="en-CA" dirty="0">
                <a:solidFill>
                  <a:srgbClr val="073E87"/>
                </a:solidFill>
              </a:rPr>
              <a:t>context should do the same</a:t>
            </a:r>
          </a:p>
          <a:p>
            <a:endParaRPr lang="en-CA" dirty="0"/>
          </a:p>
        </p:txBody>
      </p:sp>
      <p:sp>
        <p:nvSpPr>
          <p:cNvPr id="3" name="Title 2"/>
          <p:cNvSpPr>
            <a:spLocks noGrp="1"/>
          </p:cNvSpPr>
          <p:nvPr>
            <p:ph type="title"/>
          </p:nvPr>
        </p:nvSpPr>
        <p:spPr/>
        <p:txBody>
          <a:bodyPr>
            <a:normAutofit fontScale="90000"/>
          </a:bodyPr>
          <a:lstStyle/>
          <a:p>
            <a:r>
              <a:rPr lang="en-CA" dirty="0" smtClean="0"/>
              <a:t>9. Use of Headings to Organize Text</a:t>
            </a:r>
            <a:endParaRPr lang="en-CA" dirty="0"/>
          </a:p>
        </p:txBody>
      </p:sp>
    </p:spTree>
    <p:extLst>
      <p:ext uri="{BB962C8B-B14F-4D97-AF65-F5344CB8AC3E}">
        <p14:creationId xmlns:p14="http://schemas.microsoft.com/office/powerpoint/2010/main" val="3509514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Writing </a:t>
            </a:r>
          </a:p>
          <a:p>
            <a:r>
              <a:rPr lang="en-CA" dirty="0" smtClean="0"/>
              <a:t>Revising </a:t>
            </a:r>
          </a:p>
          <a:p>
            <a:r>
              <a:rPr lang="en-CA" dirty="0" smtClean="0"/>
              <a:t>Editing</a:t>
            </a:r>
          </a:p>
          <a:p>
            <a:endParaRPr lang="en-CA" dirty="0"/>
          </a:p>
        </p:txBody>
      </p:sp>
      <p:sp>
        <p:nvSpPr>
          <p:cNvPr id="3" name="Title 2"/>
          <p:cNvSpPr>
            <a:spLocks noGrp="1"/>
          </p:cNvSpPr>
          <p:nvPr>
            <p:ph type="title"/>
          </p:nvPr>
        </p:nvSpPr>
        <p:spPr/>
        <p:txBody>
          <a:bodyPr>
            <a:normAutofit/>
          </a:bodyPr>
          <a:lstStyle/>
          <a:p>
            <a:r>
              <a:rPr lang="en-CA" dirty="0" smtClean="0"/>
              <a:t>Effective Written Communication</a:t>
            </a:r>
            <a:endParaRPr lang="en-CA" dirty="0"/>
          </a:p>
        </p:txBody>
      </p:sp>
    </p:spTree>
    <p:extLst>
      <p:ext uri="{BB962C8B-B14F-4D97-AF65-F5344CB8AC3E}">
        <p14:creationId xmlns:p14="http://schemas.microsoft.com/office/powerpoint/2010/main" val="3326563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CA" dirty="0" smtClean="0"/>
              <a:t>Proofread the document several times, each time with a focus on one specific aspect of the document; read your draft out loud; print it to proofread</a:t>
            </a:r>
          </a:p>
          <a:p>
            <a:r>
              <a:rPr lang="en-CA" dirty="0" smtClean="0"/>
              <a:t>Proofread for content and ideas; revise if needed</a:t>
            </a:r>
          </a:p>
          <a:p>
            <a:r>
              <a:rPr lang="en-CA" dirty="0" smtClean="0"/>
              <a:t>Proofread for spelling and grammar</a:t>
            </a:r>
          </a:p>
          <a:p>
            <a:r>
              <a:rPr lang="en-CA" dirty="0" smtClean="0"/>
              <a:t>Proofread for citations only </a:t>
            </a:r>
          </a:p>
          <a:p>
            <a:r>
              <a:rPr lang="en-CA" dirty="0" smtClean="0"/>
              <a:t>Proofread for format compliance – page length, font, - were all format instructions followed accurately? </a:t>
            </a:r>
            <a:endParaRPr lang="en-CA" dirty="0"/>
          </a:p>
        </p:txBody>
      </p:sp>
      <p:sp>
        <p:nvSpPr>
          <p:cNvPr id="3" name="Title 2"/>
          <p:cNvSpPr>
            <a:spLocks noGrp="1"/>
          </p:cNvSpPr>
          <p:nvPr>
            <p:ph type="title"/>
          </p:nvPr>
        </p:nvSpPr>
        <p:spPr/>
        <p:txBody>
          <a:bodyPr>
            <a:normAutofit fontScale="90000"/>
          </a:bodyPr>
          <a:lstStyle/>
          <a:p>
            <a:r>
              <a:rPr lang="en-CA" dirty="0" smtClean="0"/>
              <a:t>10. Leave sufficient time to revise and edit</a:t>
            </a:r>
            <a:endParaRPr lang="en-CA" dirty="0"/>
          </a:p>
        </p:txBody>
      </p:sp>
    </p:spTree>
    <p:extLst>
      <p:ext uri="{BB962C8B-B14F-4D97-AF65-F5344CB8AC3E}">
        <p14:creationId xmlns:p14="http://schemas.microsoft.com/office/powerpoint/2010/main" val="22609759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“Although he believed the firm was not operating well, he doubted a sales slump would occur. However, he advised the department heads to consolidate.”</a:t>
            </a:r>
          </a:p>
          <a:p>
            <a:endParaRPr lang="en-CA" dirty="0"/>
          </a:p>
          <a:p>
            <a:pPr marL="0" indent="0">
              <a:buNone/>
            </a:pPr>
            <a:endParaRPr lang="en-CA" dirty="0" smtClean="0"/>
          </a:p>
        </p:txBody>
      </p:sp>
      <p:sp>
        <p:nvSpPr>
          <p:cNvPr id="3" name="Title 2"/>
          <p:cNvSpPr>
            <a:spLocks noGrp="1"/>
          </p:cNvSpPr>
          <p:nvPr>
            <p:ph type="title"/>
          </p:nvPr>
        </p:nvSpPr>
        <p:spPr/>
        <p:txBody>
          <a:bodyPr>
            <a:normAutofit/>
          </a:bodyPr>
          <a:lstStyle/>
          <a:p>
            <a:r>
              <a:rPr lang="en-CA" dirty="0" smtClean="0"/>
              <a:t>Answer to closing exercise </a:t>
            </a:r>
            <a:endParaRPr lang="en-CA" dirty="0"/>
          </a:p>
        </p:txBody>
      </p:sp>
    </p:spTree>
    <p:extLst>
      <p:ext uri="{BB962C8B-B14F-4D97-AF65-F5344CB8AC3E}">
        <p14:creationId xmlns:p14="http://schemas.microsoft.com/office/powerpoint/2010/main" val="2321586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CA" dirty="0"/>
              <a:t>Chief Justice Beverley </a:t>
            </a:r>
            <a:r>
              <a:rPr lang="en-CA" dirty="0" err="1"/>
              <a:t>McLachlin</a:t>
            </a:r>
            <a:r>
              <a:rPr lang="en-CA" dirty="0"/>
              <a:t>, Chief Justice of the Supreme Court of Canada, wrote an article </a:t>
            </a:r>
            <a:r>
              <a:rPr lang="en-CA" dirty="0" smtClean="0"/>
              <a:t>in 2001, published in </a:t>
            </a:r>
            <a:r>
              <a:rPr lang="en-CA" dirty="0"/>
              <a:t>the Alberta Law Review, </a:t>
            </a:r>
            <a:r>
              <a:rPr lang="en-CA" dirty="0" smtClean="0"/>
              <a:t>at </a:t>
            </a:r>
            <a:r>
              <a:rPr lang="en-CA" dirty="0"/>
              <a:t>volume 39, page 695, entitled “Legal Writing: Some Tools”. </a:t>
            </a:r>
          </a:p>
          <a:p>
            <a:endParaRPr lang="en-CA" dirty="0"/>
          </a:p>
        </p:txBody>
      </p:sp>
      <p:sp>
        <p:nvSpPr>
          <p:cNvPr id="3" name="Title 2"/>
          <p:cNvSpPr>
            <a:spLocks noGrp="1"/>
          </p:cNvSpPr>
          <p:nvPr>
            <p:ph type="title"/>
          </p:nvPr>
        </p:nvSpPr>
        <p:spPr/>
        <p:txBody>
          <a:bodyPr>
            <a:normAutofit fontScale="90000"/>
          </a:bodyPr>
          <a:lstStyle/>
          <a:p>
            <a:r>
              <a:rPr lang="en-CA" dirty="0" smtClean="0"/>
              <a:t>Inspiration from Chief Justice </a:t>
            </a:r>
            <a:r>
              <a:rPr lang="en-CA" dirty="0" err="1" smtClean="0"/>
              <a:t>McLachlin</a:t>
            </a:r>
            <a:endParaRPr lang="en-CA" dirty="0"/>
          </a:p>
        </p:txBody>
      </p:sp>
    </p:spTree>
    <p:extLst>
      <p:ext uri="{BB962C8B-B14F-4D97-AF65-F5344CB8AC3E}">
        <p14:creationId xmlns:p14="http://schemas.microsoft.com/office/powerpoint/2010/main" val="4168435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844824"/>
            <a:ext cx="7344816" cy="4893647"/>
          </a:xfrm>
          <a:prstGeom prst="rect">
            <a:avLst/>
          </a:prstGeom>
        </p:spPr>
        <p:txBody>
          <a:bodyPr wrap="square">
            <a:spAutoFit/>
          </a:bodyPr>
          <a:lstStyle/>
          <a:p>
            <a:r>
              <a:rPr lang="en-CA" sz="2400" dirty="0">
                <a:solidFill>
                  <a:schemeClr val="tx2"/>
                </a:solidFill>
              </a:rPr>
              <a:t>In it, she states as follows</a:t>
            </a:r>
            <a:r>
              <a:rPr lang="en-CA" sz="2400" dirty="0" smtClean="0">
                <a:solidFill>
                  <a:schemeClr val="tx2"/>
                </a:solidFill>
              </a:rPr>
              <a:t>:</a:t>
            </a:r>
          </a:p>
          <a:p>
            <a:endParaRPr lang="en-CA" sz="2400" dirty="0">
              <a:solidFill>
                <a:schemeClr val="tx2"/>
              </a:solidFill>
            </a:endParaRPr>
          </a:p>
          <a:p>
            <a:r>
              <a:rPr lang="en-CA" sz="2400" b="1" dirty="0" smtClean="0">
                <a:solidFill>
                  <a:schemeClr val="tx2"/>
                </a:solidFill>
              </a:rPr>
              <a:t>“</a:t>
            </a:r>
            <a:r>
              <a:rPr lang="en-CA" sz="2400" b="1" dirty="0">
                <a:solidFill>
                  <a:schemeClr val="tx2"/>
                </a:solidFill>
              </a:rPr>
              <a:t>Do lawyers and judges use words well? ... Sadly, our reputation is far from shining. Too often our critics accuse us of wallowing in arcane language. They say – to use a phrase worthy of lawyers – that we cherish obfuscation. </a:t>
            </a:r>
            <a:endParaRPr lang="en-CA" sz="2400" b="1" dirty="0" smtClean="0">
              <a:solidFill>
                <a:schemeClr val="tx2"/>
              </a:solidFill>
            </a:endParaRPr>
          </a:p>
          <a:p>
            <a:endParaRPr lang="en-CA" sz="2400" b="1" dirty="0">
              <a:solidFill>
                <a:schemeClr val="tx2"/>
              </a:solidFill>
            </a:endParaRPr>
          </a:p>
          <a:p>
            <a:endParaRPr lang="en-CA" sz="2400" b="1" dirty="0" smtClean="0">
              <a:solidFill>
                <a:schemeClr val="tx2"/>
              </a:solidFill>
            </a:endParaRPr>
          </a:p>
          <a:p>
            <a:r>
              <a:rPr lang="en-CA" sz="2400" b="1" dirty="0" smtClean="0">
                <a:solidFill>
                  <a:schemeClr val="tx2"/>
                </a:solidFill>
              </a:rPr>
              <a:t>They </a:t>
            </a:r>
            <a:r>
              <a:rPr lang="en-CA" sz="2400" b="1" dirty="0">
                <a:solidFill>
                  <a:schemeClr val="tx2"/>
                </a:solidFill>
              </a:rPr>
              <a:t>refer to convoluted language as the secret handshake of the profession, going on to point out that the legal profession is not supposed to be a secret society.”</a:t>
            </a:r>
            <a:endParaRPr lang="en-CA" sz="2400" dirty="0">
              <a:solidFill>
                <a:schemeClr val="tx2"/>
              </a:solidFill>
            </a:endParaRPr>
          </a:p>
        </p:txBody>
      </p:sp>
    </p:spTree>
    <p:extLst>
      <p:ext uri="{BB962C8B-B14F-4D97-AF65-F5344CB8AC3E}">
        <p14:creationId xmlns:p14="http://schemas.microsoft.com/office/powerpoint/2010/main" val="910074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Clr>
                <a:srgbClr val="31B6FD"/>
              </a:buClr>
            </a:pPr>
            <a:r>
              <a:rPr lang="en-CA" dirty="0">
                <a:solidFill>
                  <a:srgbClr val="073E87"/>
                </a:solidFill>
              </a:rPr>
              <a:t>She states further that</a:t>
            </a:r>
            <a:r>
              <a:rPr lang="en-CA" b="1" dirty="0">
                <a:solidFill>
                  <a:srgbClr val="073E87"/>
                </a:solidFill>
              </a:rPr>
              <a:t> “words are our tools. We should use them effectively… Writing clearly, and rewriting, offers you a chance to rethink your strategy. Legal writers must be prepared to throw the product of hours – indeed days – into the waste basket. They must be prepared to abandon paths they have started down, they must fight the notion that the bad draft is time wasted.  It is </a:t>
            </a:r>
            <a:r>
              <a:rPr lang="en-CA" b="1" dirty="0" smtClean="0">
                <a:solidFill>
                  <a:srgbClr val="073E87"/>
                </a:solidFill>
              </a:rPr>
              <a:t>not…</a:t>
            </a:r>
            <a:endParaRPr lang="en-CA" dirty="0">
              <a:solidFill>
                <a:srgbClr val="073E87"/>
              </a:solidFill>
            </a:endParaRPr>
          </a:p>
          <a:p>
            <a:endParaRPr lang="en-CA" dirty="0"/>
          </a:p>
        </p:txBody>
      </p:sp>
      <p:sp>
        <p:nvSpPr>
          <p:cNvPr id="3" name="Title 2"/>
          <p:cNvSpPr>
            <a:spLocks noGrp="1"/>
          </p:cNvSpPr>
          <p:nvPr>
            <p:ph type="title"/>
          </p:nvPr>
        </p:nvSpPr>
        <p:spPr/>
        <p:txBody>
          <a:bodyPr/>
          <a:lstStyle/>
          <a:p>
            <a:endParaRPr lang="en-CA" dirty="0"/>
          </a:p>
        </p:txBody>
      </p:sp>
    </p:spTree>
    <p:extLst>
      <p:ext uri="{BB962C8B-B14F-4D97-AF65-F5344CB8AC3E}">
        <p14:creationId xmlns:p14="http://schemas.microsoft.com/office/powerpoint/2010/main" val="2139273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b="1" dirty="0">
                <a:solidFill>
                  <a:srgbClr val="073E87"/>
                </a:solidFill>
              </a:rPr>
              <a:t>Legal analysis is an act of exploration. As such, it involves false starts and restarts. Do not be afraid to throw away what you have done and begin again… good legal writing makes lawyers  good oral advocates”.</a:t>
            </a:r>
            <a:endParaRPr lang="en-CA" dirty="0"/>
          </a:p>
        </p:txBody>
      </p:sp>
      <p:sp>
        <p:nvSpPr>
          <p:cNvPr id="3" name="Title 2"/>
          <p:cNvSpPr>
            <a:spLocks noGrp="1"/>
          </p:cNvSpPr>
          <p:nvPr>
            <p:ph type="title"/>
          </p:nvPr>
        </p:nvSpPr>
        <p:spPr/>
        <p:txBody>
          <a:bodyPr/>
          <a:lstStyle/>
          <a:p>
            <a:endParaRPr lang="en-CA"/>
          </a:p>
        </p:txBody>
      </p:sp>
    </p:spTree>
    <p:extLst>
      <p:ext uri="{BB962C8B-B14F-4D97-AF65-F5344CB8AC3E}">
        <p14:creationId xmlns:p14="http://schemas.microsoft.com/office/powerpoint/2010/main" val="336085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484784"/>
            <a:ext cx="7772400" cy="2736304"/>
          </a:xfrm>
        </p:spPr>
        <p:txBody>
          <a:bodyPr>
            <a:normAutofit fontScale="90000"/>
          </a:bodyPr>
          <a:lstStyle/>
          <a:p>
            <a:r>
              <a:rPr lang="en-CA" dirty="0" smtClean="0"/>
              <a:t>Before you begin to write:</a:t>
            </a:r>
            <a:br>
              <a:rPr lang="en-CA" dirty="0" smtClean="0"/>
            </a:br>
            <a:r>
              <a:rPr lang="en-CA" dirty="0" smtClean="0">
                <a:solidFill>
                  <a:schemeClr val="tx1"/>
                </a:solidFill>
              </a:rPr>
              <a:t>1. Audience</a:t>
            </a:r>
            <a:br>
              <a:rPr lang="en-CA" dirty="0" smtClean="0">
                <a:solidFill>
                  <a:schemeClr val="tx1"/>
                </a:solidFill>
              </a:rPr>
            </a:br>
            <a:r>
              <a:rPr lang="en-CA" dirty="0" smtClean="0">
                <a:solidFill>
                  <a:schemeClr val="tx1"/>
                </a:solidFill>
              </a:rPr>
              <a:t>2. Purpose</a:t>
            </a:r>
            <a:br>
              <a:rPr lang="en-CA" dirty="0" smtClean="0">
                <a:solidFill>
                  <a:schemeClr val="tx1"/>
                </a:solidFill>
              </a:rPr>
            </a:br>
            <a:r>
              <a:rPr lang="en-CA" dirty="0" smtClean="0">
                <a:solidFill>
                  <a:schemeClr val="tx1"/>
                </a:solidFill>
              </a:rPr>
              <a:t>3. Tone</a:t>
            </a:r>
            <a:r>
              <a:rPr lang="en-CA" dirty="0" smtClean="0"/>
              <a:t/>
            </a:r>
            <a:br>
              <a:rPr lang="en-CA" dirty="0" smtClean="0"/>
            </a:br>
            <a:r>
              <a:rPr lang="en-CA" dirty="0" smtClean="0"/>
              <a:t/>
            </a:r>
            <a:br>
              <a:rPr lang="en-CA" dirty="0" smtClean="0"/>
            </a:br>
            <a:r>
              <a:rPr lang="en-CA" dirty="0"/>
              <a:t/>
            </a:r>
            <a:br>
              <a:rPr lang="en-CA" dirty="0"/>
            </a:br>
            <a:r>
              <a:rPr lang="en-CA" dirty="0" smtClean="0"/>
              <a:t/>
            </a:r>
            <a:br>
              <a:rPr lang="en-CA" dirty="0" smtClean="0"/>
            </a:br>
            <a:r>
              <a:rPr lang="en-CA" dirty="0" smtClean="0"/>
              <a:t>.</a:t>
            </a:r>
            <a:br>
              <a:rPr lang="en-CA" dirty="0" smtClean="0"/>
            </a:br>
            <a:endParaRPr lang="en-CA" dirty="0"/>
          </a:p>
        </p:txBody>
      </p:sp>
    </p:spTree>
    <p:extLst>
      <p:ext uri="{BB962C8B-B14F-4D97-AF65-F5344CB8AC3E}">
        <p14:creationId xmlns:p14="http://schemas.microsoft.com/office/powerpoint/2010/main" val="192104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Who is the intended audience or reader of your written communication?</a:t>
            </a:r>
          </a:p>
          <a:p>
            <a:endParaRPr lang="en-CA" dirty="0"/>
          </a:p>
          <a:p>
            <a:r>
              <a:rPr lang="en-CA" dirty="0" smtClean="0"/>
              <a:t>“Style should be suited to the specific person with whom you wish to communicate” </a:t>
            </a:r>
          </a:p>
          <a:p>
            <a:pPr marL="301943" lvl="1" indent="0">
              <a:buNone/>
            </a:pPr>
            <a:r>
              <a:rPr lang="en-CA" dirty="0" smtClean="0"/>
              <a:t>	-  </a:t>
            </a:r>
            <a:r>
              <a:rPr lang="en-CA" sz="2400" dirty="0" smtClean="0"/>
              <a:t>Friedrich </a:t>
            </a:r>
            <a:r>
              <a:rPr lang="en-CA" sz="2400" dirty="0" err="1" smtClean="0"/>
              <a:t>Nietzche</a:t>
            </a:r>
            <a:r>
              <a:rPr lang="en-CA" sz="2400" dirty="0" smtClean="0"/>
              <a:t>, 1882, </a:t>
            </a:r>
            <a:r>
              <a:rPr lang="en-CA" sz="2400" i="1" dirty="0" smtClean="0"/>
              <a:t>Ten Rules of Writing </a:t>
            </a:r>
            <a:endParaRPr lang="en-CA" sz="2400" i="1" dirty="0"/>
          </a:p>
        </p:txBody>
      </p:sp>
      <p:sp>
        <p:nvSpPr>
          <p:cNvPr id="3" name="Title 2"/>
          <p:cNvSpPr>
            <a:spLocks noGrp="1"/>
          </p:cNvSpPr>
          <p:nvPr>
            <p:ph type="title"/>
          </p:nvPr>
        </p:nvSpPr>
        <p:spPr/>
        <p:txBody>
          <a:bodyPr/>
          <a:lstStyle/>
          <a:p>
            <a:r>
              <a:rPr lang="en-CA" dirty="0" smtClean="0"/>
              <a:t>1. Audience</a:t>
            </a:r>
            <a:endParaRPr lang="en-CA" dirty="0"/>
          </a:p>
        </p:txBody>
      </p:sp>
    </p:spTree>
    <p:extLst>
      <p:ext uri="{BB962C8B-B14F-4D97-AF65-F5344CB8AC3E}">
        <p14:creationId xmlns:p14="http://schemas.microsoft.com/office/powerpoint/2010/main" val="3144286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What is the purpose of the communication?</a:t>
            </a:r>
          </a:p>
          <a:p>
            <a:r>
              <a:rPr lang="en-CA" dirty="0" smtClean="0"/>
              <a:t>Example from legal writing:  is the document objective or persuasive?</a:t>
            </a:r>
          </a:p>
          <a:p>
            <a:r>
              <a:rPr lang="en-CA" dirty="0" smtClean="0"/>
              <a:t>Justice </a:t>
            </a:r>
            <a:r>
              <a:rPr lang="en-CA" dirty="0" err="1" smtClean="0"/>
              <a:t>Laskin</a:t>
            </a:r>
            <a:r>
              <a:rPr lang="en-CA" dirty="0" smtClean="0"/>
              <a:t>,  Court of Appeal for Ontario, in his article “Forget the Wind up and Make the Pitch: Some Suggestions for Writing more Persuasive Factums”, encourages the use of </a:t>
            </a:r>
            <a:r>
              <a:rPr lang="en-CA" dirty="0" smtClean="0">
                <a:solidFill>
                  <a:srgbClr val="7030A0"/>
                </a:solidFill>
              </a:rPr>
              <a:t>“</a:t>
            </a:r>
            <a:r>
              <a:rPr lang="en-CA" dirty="0" smtClean="0">
                <a:solidFill>
                  <a:srgbClr val="FF0000"/>
                </a:solidFill>
              </a:rPr>
              <a:t>point-first writing</a:t>
            </a:r>
            <a:r>
              <a:rPr lang="en-CA" dirty="0" smtClean="0">
                <a:solidFill>
                  <a:srgbClr val="7030A0"/>
                </a:solidFill>
              </a:rPr>
              <a:t>”</a:t>
            </a:r>
            <a:endParaRPr lang="en-CA" dirty="0">
              <a:solidFill>
                <a:srgbClr val="7030A0"/>
              </a:solidFill>
            </a:endParaRPr>
          </a:p>
        </p:txBody>
      </p:sp>
      <p:sp>
        <p:nvSpPr>
          <p:cNvPr id="3" name="Title 2"/>
          <p:cNvSpPr>
            <a:spLocks noGrp="1"/>
          </p:cNvSpPr>
          <p:nvPr>
            <p:ph type="title"/>
          </p:nvPr>
        </p:nvSpPr>
        <p:spPr/>
        <p:txBody>
          <a:bodyPr/>
          <a:lstStyle/>
          <a:p>
            <a:r>
              <a:rPr lang="en-CA" dirty="0" smtClean="0"/>
              <a:t>2. Purpose</a:t>
            </a:r>
            <a:endParaRPr lang="en-CA" dirty="0"/>
          </a:p>
        </p:txBody>
      </p:sp>
    </p:spTree>
    <p:extLst>
      <p:ext uri="{BB962C8B-B14F-4D97-AF65-F5344CB8AC3E}">
        <p14:creationId xmlns:p14="http://schemas.microsoft.com/office/powerpoint/2010/main" val="13220480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126</TotalTime>
  <Words>1001</Words>
  <Application>Microsoft Office PowerPoint</Application>
  <PresentationFormat>On-screen Show (4:3)</PresentationFormat>
  <Paragraphs>106</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Waveform</vt:lpstr>
      <vt:lpstr>Everyone Writes! Let’s Do it Well! CALL Conference Ottawa - May 8, 2017</vt:lpstr>
      <vt:lpstr>Effective Written Communication</vt:lpstr>
      <vt:lpstr>Inspiration from Chief Justice McLachlin</vt:lpstr>
      <vt:lpstr>PowerPoint Presentation</vt:lpstr>
      <vt:lpstr>PowerPoint Presentation</vt:lpstr>
      <vt:lpstr>PowerPoint Presentation</vt:lpstr>
      <vt:lpstr>Before you begin to write: 1. Audience 2. Purpose 3. Tone    . </vt:lpstr>
      <vt:lpstr>1. Audience</vt:lpstr>
      <vt:lpstr>2. Purpose</vt:lpstr>
      <vt:lpstr>Point-First Writing</vt:lpstr>
      <vt:lpstr>3. Tone</vt:lpstr>
      <vt:lpstr>4. Writing: Avoid Excess Words</vt:lpstr>
      <vt:lpstr>PowerPoint Presentation</vt:lpstr>
      <vt:lpstr>5. Use Simple and Short Words</vt:lpstr>
      <vt:lpstr>example</vt:lpstr>
      <vt:lpstr>6. Say It Once</vt:lpstr>
      <vt:lpstr>7. Avoid Elegant Variation</vt:lpstr>
      <vt:lpstr>8. Active v. Passive Voice</vt:lpstr>
      <vt:lpstr>9. Use of Headings to Organize Text</vt:lpstr>
      <vt:lpstr>10. Leave sufficient time to revise and edit</vt:lpstr>
      <vt:lpstr>Answer to closing exercise </vt:lpstr>
    </vt:vector>
  </TitlesOfParts>
  <Company>University of Windsor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 Conference Ottawa - May 8, 2017</dc:title>
  <dc:creator>rk</dc:creator>
  <cp:lastModifiedBy>rk </cp:lastModifiedBy>
  <cp:revision>18</cp:revision>
  <cp:lastPrinted>2017-05-01T22:30:50Z</cp:lastPrinted>
  <dcterms:created xsi:type="dcterms:W3CDTF">2017-04-30T13:50:41Z</dcterms:created>
  <dcterms:modified xsi:type="dcterms:W3CDTF">2017-05-01T22:31:05Z</dcterms:modified>
</cp:coreProperties>
</file>