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76" r:id="rId2"/>
    <p:sldId id="277" r:id="rId3"/>
    <p:sldId id="257" r:id="rId4"/>
    <p:sldId id="261" r:id="rId5"/>
    <p:sldId id="262" r:id="rId6"/>
    <p:sldId id="263" r:id="rId7"/>
    <p:sldId id="326" r:id="rId8"/>
    <p:sldId id="259" r:id="rId9"/>
    <p:sldId id="260" r:id="rId10"/>
    <p:sldId id="258" r:id="rId11"/>
    <p:sldId id="266" r:id="rId12"/>
    <p:sldId id="267" r:id="rId13"/>
    <p:sldId id="265"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268" r:id="rId57"/>
    <p:sldId id="269" r:id="rId58"/>
    <p:sldId id="321" r:id="rId59"/>
    <p:sldId id="322" r:id="rId60"/>
    <p:sldId id="323" r:id="rId61"/>
    <p:sldId id="324" r:id="rId62"/>
    <p:sldId id="271" r:id="rId63"/>
    <p:sldId id="273" r:id="rId64"/>
    <p:sldId id="274" r:id="rId65"/>
    <p:sldId id="275" r:id="rId66"/>
    <p:sldId id="32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38"/>
    <p:restoredTop sz="81895"/>
  </p:normalViewPr>
  <p:slideViewPr>
    <p:cSldViewPr snapToGrid="0" snapToObjects="1">
      <p:cViewPr varScale="1">
        <p:scale>
          <a:sx n="61" d="100"/>
          <a:sy n="61" d="100"/>
        </p:scale>
        <p:origin x="5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48E24-3E04-44E7-A459-6A526095BB9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5B4E5B3E-A844-4E45-BE3C-D5C8161B88C0}">
      <dgm:prSet phldrT="[Text]"/>
      <dgm:spPr/>
      <dgm:t>
        <a:bodyPr/>
        <a:lstStyle/>
        <a:p>
          <a:pPr algn="ctr"/>
          <a:r>
            <a:rPr lang="en-US"/>
            <a:t>Planning</a:t>
          </a:r>
        </a:p>
      </dgm:t>
    </dgm:pt>
    <dgm:pt modelId="{95629C3E-DC6A-449E-8E7F-9871C6B5948E}" type="parTrans" cxnId="{95012E18-C803-44B2-9919-AE61661E79AB}">
      <dgm:prSet/>
      <dgm:spPr/>
      <dgm:t>
        <a:bodyPr/>
        <a:lstStyle/>
        <a:p>
          <a:pPr algn="ctr"/>
          <a:endParaRPr lang="en-US"/>
        </a:p>
      </dgm:t>
    </dgm:pt>
    <dgm:pt modelId="{D3E21A52-233A-45A6-B51B-2F3EE1B8EE0F}" type="sibTrans" cxnId="{95012E18-C803-44B2-9919-AE61661E79AB}">
      <dgm:prSet/>
      <dgm:spPr/>
      <dgm:t>
        <a:bodyPr/>
        <a:lstStyle/>
        <a:p>
          <a:pPr algn="ctr"/>
          <a:endParaRPr lang="en-US"/>
        </a:p>
      </dgm:t>
    </dgm:pt>
    <dgm:pt modelId="{2628CD87-FE66-4376-A1F9-3343DAF47E02}">
      <dgm:prSet phldrT="[Text]"/>
      <dgm:spPr/>
      <dgm:t>
        <a:bodyPr/>
        <a:lstStyle/>
        <a:p>
          <a:pPr algn="ctr"/>
          <a:r>
            <a:rPr lang="en-US"/>
            <a:t>Implementation</a:t>
          </a:r>
        </a:p>
      </dgm:t>
    </dgm:pt>
    <dgm:pt modelId="{6C1D8FD0-CDD6-4345-80A5-ECDF7E4CC628}" type="parTrans" cxnId="{716F64AD-243E-4A79-83AE-009504F1B123}">
      <dgm:prSet/>
      <dgm:spPr/>
      <dgm:t>
        <a:bodyPr/>
        <a:lstStyle/>
        <a:p>
          <a:pPr algn="ctr"/>
          <a:endParaRPr lang="en-US"/>
        </a:p>
      </dgm:t>
    </dgm:pt>
    <dgm:pt modelId="{1350972F-1ED7-43CC-A769-1B16723B43E2}" type="sibTrans" cxnId="{716F64AD-243E-4A79-83AE-009504F1B123}">
      <dgm:prSet/>
      <dgm:spPr/>
      <dgm:t>
        <a:bodyPr/>
        <a:lstStyle/>
        <a:p>
          <a:pPr algn="ctr"/>
          <a:endParaRPr lang="en-US"/>
        </a:p>
      </dgm:t>
    </dgm:pt>
    <dgm:pt modelId="{566F65F6-0F81-4223-B7D6-15E6389FE962}">
      <dgm:prSet phldrT="[Text]"/>
      <dgm:spPr/>
      <dgm:t>
        <a:bodyPr/>
        <a:lstStyle/>
        <a:p>
          <a:pPr algn="ctr"/>
          <a:r>
            <a:rPr lang="en-US"/>
            <a:t>Evaluation</a:t>
          </a:r>
        </a:p>
      </dgm:t>
    </dgm:pt>
    <dgm:pt modelId="{E3F3FEC1-7C59-40F5-B87F-D97C9EBFB660}" type="parTrans" cxnId="{492ACB41-9213-4E44-88E7-E48DC5C28195}">
      <dgm:prSet/>
      <dgm:spPr/>
      <dgm:t>
        <a:bodyPr/>
        <a:lstStyle/>
        <a:p>
          <a:pPr algn="ctr"/>
          <a:endParaRPr lang="en-US"/>
        </a:p>
      </dgm:t>
    </dgm:pt>
    <dgm:pt modelId="{14A24AA9-AE1D-46BC-A196-33E6951698F1}" type="sibTrans" cxnId="{492ACB41-9213-4E44-88E7-E48DC5C28195}">
      <dgm:prSet/>
      <dgm:spPr/>
      <dgm:t>
        <a:bodyPr/>
        <a:lstStyle/>
        <a:p>
          <a:pPr algn="ctr"/>
          <a:endParaRPr lang="en-US"/>
        </a:p>
      </dgm:t>
    </dgm:pt>
    <dgm:pt modelId="{53059402-212D-487D-B181-D8C4E2951EAA}" type="pres">
      <dgm:prSet presAssocID="{3DF48E24-3E04-44E7-A459-6A526095BB93}" presName="cycle" presStyleCnt="0">
        <dgm:presLayoutVars>
          <dgm:dir/>
          <dgm:resizeHandles val="exact"/>
        </dgm:presLayoutVars>
      </dgm:prSet>
      <dgm:spPr/>
      <dgm:t>
        <a:bodyPr/>
        <a:lstStyle/>
        <a:p>
          <a:endParaRPr lang="en-US"/>
        </a:p>
      </dgm:t>
    </dgm:pt>
    <dgm:pt modelId="{970DA943-A148-46AD-919B-851D78A8C938}" type="pres">
      <dgm:prSet presAssocID="{5B4E5B3E-A844-4E45-BE3C-D5C8161B88C0}" presName="node" presStyleLbl="node1" presStyleIdx="0" presStyleCnt="3">
        <dgm:presLayoutVars>
          <dgm:bulletEnabled val="1"/>
        </dgm:presLayoutVars>
      </dgm:prSet>
      <dgm:spPr/>
      <dgm:t>
        <a:bodyPr/>
        <a:lstStyle/>
        <a:p>
          <a:endParaRPr lang="en-US"/>
        </a:p>
      </dgm:t>
    </dgm:pt>
    <dgm:pt modelId="{85C9A2A1-C794-400D-A0AF-DD0D53E5E325}" type="pres">
      <dgm:prSet presAssocID="{5B4E5B3E-A844-4E45-BE3C-D5C8161B88C0}" presName="spNode" presStyleCnt="0"/>
      <dgm:spPr/>
    </dgm:pt>
    <dgm:pt modelId="{54BC1C24-5C84-40FF-9C20-64B84D4EDC17}" type="pres">
      <dgm:prSet presAssocID="{D3E21A52-233A-45A6-B51B-2F3EE1B8EE0F}" presName="sibTrans" presStyleLbl="sibTrans1D1" presStyleIdx="0" presStyleCnt="3"/>
      <dgm:spPr/>
      <dgm:t>
        <a:bodyPr/>
        <a:lstStyle/>
        <a:p>
          <a:endParaRPr lang="en-US"/>
        </a:p>
      </dgm:t>
    </dgm:pt>
    <dgm:pt modelId="{9EAA893F-3FE6-4500-B609-0521C9E2EAFF}" type="pres">
      <dgm:prSet presAssocID="{2628CD87-FE66-4376-A1F9-3343DAF47E02}" presName="node" presStyleLbl="node1" presStyleIdx="1" presStyleCnt="3">
        <dgm:presLayoutVars>
          <dgm:bulletEnabled val="1"/>
        </dgm:presLayoutVars>
      </dgm:prSet>
      <dgm:spPr/>
      <dgm:t>
        <a:bodyPr/>
        <a:lstStyle/>
        <a:p>
          <a:endParaRPr lang="en-US"/>
        </a:p>
      </dgm:t>
    </dgm:pt>
    <dgm:pt modelId="{AAF701FA-F819-4594-A205-8444E3FF6873}" type="pres">
      <dgm:prSet presAssocID="{2628CD87-FE66-4376-A1F9-3343DAF47E02}" presName="spNode" presStyleCnt="0"/>
      <dgm:spPr/>
    </dgm:pt>
    <dgm:pt modelId="{3B7C5A90-E90A-4304-B287-E616969BEC8D}" type="pres">
      <dgm:prSet presAssocID="{1350972F-1ED7-43CC-A769-1B16723B43E2}" presName="sibTrans" presStyleLbl="sibTrans1D1" presStyleIdx="1" presStyleCnt="3"/>
      <dgm:spPr/>
      <dgm:t>
        <a:bodyPr/>
        <a:lstStyle/>
        <a:p>
          <a:endParaRPr lang="en-US"/>
        </a:p>
      </dgm:t>
    </dgm:pt>
    <dgm:pt modelId="{601B0ABC-66BD-4767-86A3-93FD02B4D4AA}" type="pres">
      <dgm:prSet presAssocID="{566F65F6-0F81-4223-B7D6-15E6389FE962}" presName="node" presStyleLbl="node1" presStyleIdx="2" presStyleCnt="3">
        <dgm:presLayoutVars>
          <dgm:bulletEnabled val="1"/>
        </dgm:presLayoutVars>
      </dgm:prSet>
      <dgm:spPr/>
      <dgm:t>
        <a:bodyPr/>
        <a:lstStyle/>
        <a:p>
          <a:endParaRPr lang="en-US"/>
        </a:p>
      </dgm:t>
    </dgm:pt>
    <dgm:pt modelId="{F39CDB32-52DE-4C24-A237-EE98B4E29665}" type="pres">
      <dgm:prSet presAssocID="{566F65F6-0F81-4223-B7D6-15E6389FE962}" presName="spNode" presStyleCnt="0"/>
      <dgm:spPr/>
    </dgm:pt>
    <dgm:pt modelId="{E6094776-D505-4E35-A24F-7691DE7FB5DD}" type="pres">
      <dgm:prSet presAssocID="{14A24AA9-AE1D-46BC-A196-33E6951698F1}" presName="sibTrans" presStyleLbl="sibTrans1D1" presStyleIdx="2" presStyleCnt="3"/>
      <dgm:spPr/>
      <dgm:t>
        <a:bodyPr/>
        <a:lstStyle/>
        <a:p>
          <a:endParaRPr lang="en-US"/>
        </a:p>
      </dgm:t>
    </dgm:pt>
  </dgm:ptLst>
  <dgm:cxnLst>
    <dgm:cxn modelId="{4E4AFD6E-9D79-6941-8F66-8EF38C86CC2A}" type="presOf" srcId="{D3E21A52-233A-45A6-B51B-2F3EE1B8EE0F}" destId="{54BC1C24-5C84-40FF-9C20-64B84D4EDC17}" srcOrd="0" destOrd="0" presId="urn:microsoft.com/office/officeart/2005/8/layout/cycle5"/>
    <dgm:cxn modelId="{492ACB41-9213-4E44-88E7-E48DC5C28195}" srcId="{3DF48E24-3E04-44E7-A459-6A526095BB93}" destId="{566F65F6-0F81-4223-B7D6-15E6389FE962}" srcOrd="2" destOrd="0" parTransId="{E3F3FEC1-7C59-40F5-B87F-D97C9EBFB660}" sibTransId="{14A24AA9-AE1D-46BC-A196-33E6951698F1}"/>
    <dgm:cxn modelId="{E9C62254-9876-F64E-8E45-C6496678A2CE}" type="presOf" srcId="{14A24AA9-AE1D-46BC-A196-33E6951698F1}" destId="{E6094776-D505-4E35-A24F-7691DE7FB5DD}" srcOrd="0" destOrd="0" presId="urn:microsoft.com/office/officeart/2005/8/layout/cycle5"/>
    <dgm:cxn modelId="{716F64AD-243E-4A79-83AE-009504F1B123}" srcId="{3DF48E24-3E04-44E7-A459-6A526095BB93}" destId="{2628CD87-FE66-4376-A1F9-3343DAF47E02}" srcOrd="1" destOrd="0" parTransId="{6C1D8FD0-CDD6-4345-80A5-ECDF7E4CC628}" sibTransId="{1350972F-1ED7-43CC-A769-1B16723B43E2}"/>
    <dgm:cxn modelId="{43172D5B-BCCE-5B4E-B72D-CD939AAF4A3E}" type="presOf" srcId="{2628CD87-FE66-4376-A1F9-3343DAF47E02}" destId="{9EAA893F-3FE6-4500-B609-0521C9E2EAFF}" srcOrd="0" destOrd="0" presId="urn:microsoft.com/office/officeart/2005/8/layout/cycle5"/>
    <dgm:cxn modelId="{95012E18-C803-44B2-9919-AE61661E79AB}" srcId="{3DF48E24-3E04-44E7-A459-6A526095BB93}" destId="{5B4E5B3E-A844-4E45-BE3C-D5C8161B88C0}" srcOrd="0" destOrd="0" parTransId="{95629C3E-DC6A-449E-8E7F-9871C6B5948E}" sibTransId="{D3E21A52-233A-45A6-B51B-2F3EE1B8EE0F}"/>
    <dgm:cxn modelId="{356FBF0A-5B17-F741-A2D2-428A9207BC0D}" type="presOf" srcId="{3DF48E24-3E04-44E7-A459-6A526095BB93}" destId="{53059402-212D-487D-B181-D8C4E2951EAA}" srcOrd="0" destOrd="0" presId="urn:microsoft.com/office/officeart/2005/8/layout/cycle5"/>
    <dgm:cxn modelId="{D420F64D-1369-6148-8B70-15CA37CAC6AB}" type="presOf" srcId="{566F65F6-0F81-4223-B7D6-15E6389FE962}" destId="{601B0ABC-66BD-4767-86A3-93FD02B4D4AA}" srcOrd="0" destOrd="0" presId="urn:microsoft.com/office/officeart/2005/8/layout/cycle5"/>
    <dgm:cxn modelId="{8DFA567C-C399-4B43-A992-CDCC85DB916B}" type="presOf" srcId="{5B4E5B3E-A844-4E45-BE3C-D5C8161B88C0}" destId="{970DA943-A148-46AD-919B-851D78A8C938}" srcOrd="0" destOrd="0" presId="urn:microsoft.com/office/officeart/2005/8/layout/cycle5"/>
    <dgm:cxn modelId="{A640E416-D245-1A47-91F7-A92A21B6355A}" type="presOf" srcId="{1350972F-1ED7-43CC-A769-1B16723B43E2}" destId="{3B7C5A90-E90A-4304-B287-E616969BEC8D}" srcOrd="0" destOrd="0" presId="urn:microsoft.com/office/officeart/2005/8/layout/cycle5"/>
    <dgm:cxn modelId="{4A58EBE6-B63F-344C-834B-CEBFABA226DE}" type="presParOf" srcId="{53059402-212D-487D-B181-D8C4E2951EAA}" destId="{970DA943-A148-46AD-919B-851D78A8C938}" srcOrd="0" destOrd="0" presId="urn:microsoft.com/office/officeart/2005/8/layout/cycle5"/>
    <dgm:cxn modelId="{62286B4B-41ED-EE42-A9CC-53B38B25F06D}" type="presParOf" srcId="{53059402-212D-487D-B181-D8C4E2951EAA}" destId="{85C9A2A1-C794-400D-A0AF-DD0D53E5E325}" srcOrd="1" destOrd="0" presId="urn:microsoft.com/office/officeart/2005/8/layout/cycle5"/>
    <dgm:cxn modelId="{63417AA1-195C-6347-AF4B-34CAEF34FA83}" type="presParOf" srcId="{53059402-212D-487D-B181-D8C4E2951EAA}" destId="{54BC1C24-5C84-40FF-9C20-64B84D4EDC17}" srcOrd="2" destOrd="0" presId="urn:microsoft.com/office/officeart/2005/8/layout/cycle5"/>
    <dgm:cxn modelId="{0D356B18-7009-4B4A-84E3-7048511C0345}" type="presParOf" srcId="{53059402-212D-487D-B181-D8C4E2951EAA}" destId="{9EAA893F-3FE6-4500-B609-0521C9E2EAFF}" srcOrd="3" destOrd="0" presId="urn:microsoft.com/office/officeart/2005/8/layout/cycle5"/>
    <dgm:cxn modelId="{02CE4324-780E-A64F-8538-F6BB5D1D756D}" type="presParOf" srcId="{53059402-212D-487D-B181-D8C4E2951EAA}" destId="{AAF701FA-F819-4594-A205-8444E3FF6873}" srcOrd="4" destOrd="0" presId="urn:microsoft.com/office/officeart/2005/8/layout/cycle5"/>
    <dgm:cxn modelId="{BA31713A-9E22-3A4A-8496-0FAFDE5E4D60}" type="presParOf" srcId="{53059402-212D-487D-B181-D8C4E2951EAA}" destId="{3B7C5A90-E90A-4304-B287-E616969BEC8D}" srcOrd="5" destOrd="0" presId="urn:microsoft.com/office/officeart/2005/8/layout/cycle5"/>
    <dgm:cxn modelId="{E1C60509-FCA2-C540-BE14-7B536A82BF6A}" type="presParOf" srcId="{53059402-212D-487D-B181-D8C4E2951EAA}" destId="{601B0ABC-66BD-4767-86A3-93FD02B4D4AA}" srcOrd="6" destOrd="0" presId="urn:microsoft.com/office/officeart/2005/8/layout/cycle5"/>
    <dgm:cxn modelId="{72EA754F-6022-0F45-89A4-BA7412BBE502}" type="presParOf" srcId="{53059402-212D-487D-B181-D8C4E2951EAA}" destId="{F39CDB32-52DE-4C24-A237-EE98B4E29665}" srcOrd="7" destOrd="0" presId="urn:microsoft.com/office/officeart/2005/8/layout/cycle5"/>
    <dgm:cxn modelId="{0EA93029-AAEA-AD4A-8FE2-0CA4796B844E}" type="presParOf" srcId="{53059402-212D-487D-B181-D8C4E2951EAA}" destId="{E6094776-D505-4E35-A24F-7691DE7FB5D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7BF5C-99A5-434F-8071-4BD8D43D82F0}" type="datetimeFigureOut">
              <a:rPr lang="en-US" smtClean="0"/>
              <a:t>5/4/2017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4D426-3B20-B74F-B467-51BF9C17BC6F}" type="slidenum">
              <a:rPr lang="en-US" smtClean="0"/>
              <a:t>‹#›</a:t>
            </a:fld>
            <a:endParaRPr lang="en-US"/>
          </a:p>
        </p:txBody>
      </p:sp>
    </p:spTree>
    <p:extLst>
      <p:ext uri="{BB962C8B-B14F-4D97-AF65-F5344CB8AC3E}">
        <p14:creationId xmlns:p14="http://schemas.microsoft.com/office/powerpoint/2010/main" val="23080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orontopubliclibrary.ca/about-the-library/mission-vision-valu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orontopubliclibrary.ca/about-the-library/mission-vision-valu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6</a:t>
            </a:fld>
            <a:endParaRPr lang="en-US"/>
          </a:p>
        </p:txBody>
      </p:sp>
    </p:spTree>
    <p:extLst>
      <p:ext uri="{BB962C8B-B14F-4D97-AF65-F5344CB8AC3E}">
        <p14:creationId xmlns:p14="http://schemas.microsoft.com/office/powerpoint/2010/main" val="215950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Convention management assumes predictability – look at the past as a predictor</a:t>
            </a:r>
            <a:r>
              <a:rPr lang="en-CA" baseline="0" dirty="0" smtClean="0"/>
              <a:t> of the future.</a:t>
            </a:r>
          </a:p>
          <a:p>
            <a:endParaRPr lang="en-CA" baseline="0" dirty="0" smtClean="0"/>
          </a:p>
          <a:p>
            <a:r>
              <a:rPr lang="en-CA" baseline="0" dirty="0" smtClean="0"/>
              <a:t>That’s not the case anymore.  How many of you are tired of all the discussion of disruptors?</a:t>
            </a:r>
          </a:p>
          <a:p>
            <a:endParaRPr lang="en-CA" baseline="0" dirty="0" smtClean="0"/>
          </a:p>
          <a:p>
            <a:r>
              <a:rPr lang="en-CA" baseline="0" dirty="0" smtClean="0"/>
              <a:t>Strategic management assumes that change will occur.  It outlines a process that is </a:t>
            </a:r>
          </a:p>
          <a:p>
            <a:r>
              <a:rPr lang="en-CA" baseline="0" dirty="0" smtClean="0"/>
              <a:t>Proactive</a:t>
            </a:r>
          </a:p>
          <a:p>
            <a:r>
              <a:rPr lang="en-CA" baseline="0" dirty="0" smtClean="0"/>
              <a:t>Responsive </a:t>
            </a:r>
          </a:p>
          <a:p>
            <a:r>
              <a:rPr lang="en-CA" baseline="0" dirty="0" smtClean="0"/>
              <a:t>Dynamic</a:t>
            </a:r>
          </a:p>
          <a:p>
            <a:endParaRPr lang="en-CA" baseline="0" dirty="0" smtClean="0"/>
          </a:p>
          <a:p>
            <a:r>
              <a:rPr lang="en-CA" baseline="0" dirty="0" smtClean="0"/>
              <a:t>While none of us have a crystal ball that tells us what will happen in the very distant future, we can try to anticipate and plan.</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19</a:t>
            </a:fld>
            <a:endParaRPr lang="en-US"/>
          </a:p>
        </p:txBody>
      </p:sp>
    </p:spTree>
    <p:extLst>
      <p:ext uri="{BB962C8B-B14F-4D97-AF65-F5344CB8AC3E}">
        <p14:creationId xmlns:p14="http://schemas.microsoft.com/office/powerpoint/2010/main" val="155484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Something as simple as</a:t>
            </a:r>
            <a:r>
              <a:rPr lang="en-CA" baseline="0" dirty="0" smtClean="0"/>
              <a:t> having a rain cover for our backpacks easily accessible, because the rain in Spain, falls – everywhere, not just on the plains.</a:t>
            </a:r>
          </a:p>
          <a:p>
            <a:endParaRPr lang="en-CA" baseline="0" dirty="0" smtClean="0"/>
          </a:p>
          <a:p>
            <a:r>
              <a:rPr lang="en-CA" baseline="0" dirty="0" smtClean="0"/>
              <a:t>What will your rain cover be?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20</a:t>
            </a:fld>
            <a:endParaRPr lang="en-US"/>
          </a:p>
        </p:txBody>
      </p:sp>
    </p:spTree>
    <p:extLst>
      <p:ext uri="{BB962C8B-B14F-4D97-AF65-F5344CB8AC3E}">
        <p14:creationId xmlns:p14="http://schemas.microsoft.com/office/powerpoint/2010/main" val="121817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very simple model is my preferred choice because it includes analysis.  Most do not clearly set up analysis as an important step.  </a:t>
            </a:r>
          </a:p>
          <a:p>
            <a:endParaRPr lang="en-CA" baseline="0" dirty="0" smtClean="0"/>
          </a:p>
          <a:p>
            <a:r>
              <a:rPr lang="en-CA" dirty="0"/>
              <a:t>What I am going to introduce you to is not easy. Planning is not easy because it requires time, human and fiscal resources and buy-in from staff.  </a:t>
            </a:r>
            <a:endParaRPr lang="en-US" b="1" dirty="0"/>
          </a:p>
          <a:p>
            <a:r>
              <a:rPr lang="en-CA" dirty="0"/>
              <a:t> </a:t>
            </a:r>
            <a:endParaRPr lang="en-US" dirty="0"/>
          </a:p>
          <a:p>
            <a:r>
              <a:rPr lang="en-CA" dirty="0"/>
              <a:t>We are going to cover 10 steps.  The important thing to note is that while in some cases the order may changed, the steps themselves are important and each have a place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21</a:t>
            </a:fld>
            <a:endParaRPr lang="en-US"/>
          </a:p>
        </p:txBody>
      </p:sp>
    </p:spTree>
    <p:extLst>
      <p:ext uri="{BB962C8B-B14F-4D97-AF65-F5344CB8AC3E}">
        <p14:creationId xmlns:p14="http://schemas.microsoft.com/office/powerpoint/2010/main" val="46764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Michael Brennan blogs on Building a Strong </a:t>
            </a:r>
            <a:r>
              <a:rPr lang="en-CA" dirty="0" err="1" smtClean="0"/>
              <a:t>Nonprofit</a:t>
            </a:r>
            <a:r>
              <a:rPr lang="en-CA" dirty="0" smtClean="0"/>
              <a:t>.  In his blog about Core Values he wrote:</a:t>
            </a:r>
            <a:endParaRPr lang="en-US" dirty="0" smtClean="0"/>
          </a:p>
          <a:p>
            <a:endParaRPr lang="en-CA" dirty="0" smtClean="0"/>
          </a:p>
          <a:p>
            <a:r>
              <a:rPr lang="en-CA" dirty="0" smtClean="0"/>
              <a:t>Values “should serve as important guideposts in shaping culture, making hiring decisions, setting strategic direction and influencing the way an organization interacts with its stakeholders. Core values should be the few essential tenets that are non-negotiable in the organization – timeless and unchanging.”</a:t>
            </a:r>
            <a:endParaRPr lang="en-US" dirty="0" smtClean="0"/>
          </a:p>
          <a:p>
            <a:endParaRPr lang="en-CA" dirty="0" smtClean="0"/>
          </a:p>
          <a:p>
            <a:pPr>
              <a:lnSpc>
                <a:spcPct val="200000"/>
              </a:lnSpc>
            </a:pPr>
            <a:r>
              <a:rPr lang="en-CA" dirty="0" smtClean="0"/>
              <a:t>To give you an example I have included the Values Statement from the Toronto Public Library.</a:t>
            </a:r>
            <a:endParaRPr lang="en-US" dirty="0" smtClean="0"/>
          </a:p>
          <a:p>
            <a:pPr marL="173422" indent="-173422">
              <a:lnSpc>
                <a:spcPct val="200000"/>
              </a:lnSpc>
              <a:buFont typeface="Arial" panose="020B0604020202020204" pitchFamily="34" charset="0"/>
              <a:buChar char="•"/>
            </a:pPr>
            <a:r>
              <a:rPr lang="en-US" dirty="0" smtClean="0"/>
              <a:t>Equity: Accessibility, respect and fairness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Diversity: Valuing individual needs, experiences and differences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Intellectual Freedom: Guaranteeing and facilitating the free exchange of information and ideas in a democratic society, protecting intellectual freedom and respecting individuals' rights to privacy and choice</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Innovation: Encouraging creativity, experimentation and the generation of ideas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Inclusion: Welcoming participation in decision making and service development by residents and communities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Integrity: Open, transparent and honest in all our dealings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Accountability: Taking responsibility for our actions and the services we provide</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Service Orientation: Providing excellent, responsive services</a:t>
            </a:r>
          </a:p>
          <a:p>
            <a:pPr marL="173422" indent="-173422">
              <a:lnSpc>
                <a:spcPct val="200000"/>
              </a:lnSpc>
              <a:buFont typeface="Arial" panose="020B0604020202020204" pitchFamily="34" charset="0"/>
              <a:buChar char="•"/>
            </a:pPr>
            <a:endParaRPr lang="en-US" dirty="0" smtClean="0"/>
          </a:p>
          <a:p>
            <a:r>
              <a:rPr lang="en-CA" dirty="0" smtClean="0"/>
              <a:t>From </a:t>
            </a:r>
            <a:r>
              <a:rPr lang="en-CA" u="sng" dirty="0" smtClean="0">
                <a:hlinkClick r:id="rId3"/>
              </a:rPr>
              <a:t>http://www.torontopubliclibrary.ca/about-the-library/mission-vision-values/</a:t>
            </a:r>
            <a:endParaRPr lang="en-CA" u="sng" dirty="0" smtClean="0"/>
          </a:p>
          <a:p>
            <a:endParaRPr lang="en-CA" u="sng" dirty="0" smtClean="0"/>
          </a:p>
          <a:p>
            <a:endParaRPr lang="en-CA" u="sng"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22</a:t>
            </a:fld>
            <a:endParaRPr lang="en-US"/>
          </a:p>
        </p:txBody>
      </p:sp>
    </p:spTree>
    <p:extLst>
      <p:ext uri="{BB962C8B-B14F-4D97-AF65-F5344CB8AC3E}">
        <p14:creationId xmlns:p14="http://schemas.microsoft.com/office/powerpoint/2010/main" val="73549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Michael Brennan blogs on Building a Strong </a:t>
            </a:r>
            <a:r>
              <a:rPr lang="en-CA" dirty="0" err="1" smtClean="0"/>
              <a:t>Nonprofit</a:t>
            </a:r>
            <a:r>
              <a:rPr lang="en-CA" dirty="0" smtClean="0"/>
              <a:t>.  In his blog about Core Values he wrote:</a:t>
            </a:r>
            <a:endParaRPr lang="en-US" dirty="0" smtClean="0"/>
          </a:p>
          <a:p>
            <a:endParaRPr lang="en-CA" dirty="0" smtClean="0"/>
          </a:p>
          <a:p>
            <a:r>
              <a:rPr lang="en-CA" dirty="0" smtClean="0"/>
              <a:t>Values “should serve as important guideposts in shaping culture, making hiring decisions, setting strategic direction and influencing the way an organization interacts with its stakeholders. Core values should be the few essential tenets that are non-negotiable in the organization – timeless and unchanging.”</a:t>
            </a:r>
            <a:endParaRPr lang="en-US" dirty="0" smtClean="0"/>
          </a:p>
          <a:p>
            <a:endParaRPr lang="en-CA" dirty="0" smtClean="0"/>
          </a:p>
          <a:p>
            <a:pPr>
              <a:lnSpc>
                <a:spcPct val="200000"/>
              </a:lnSpc>
            </a:pPr>
            <a:r>
              <a:rPr lang="en-CA" dirty="0" smtClean="0"/>
              <a:t>To give you an example I have included the Values Statement from the Toronto Public Library.</a:t>
            </a:r>
            <a:endParaRPr lang="en-US" dirty="0" smtClean="0"/>
          </a:p>
          <a:p>
            <a:pPr marL="173422" indent="-173422">
              <a:lnSpc>
                <a:spcPct val="200000"/>
              </a:lnSpc>
              <a:buFont typeface="Arial" panose="020B0604020202020204" pitchFamily="34" charset="0"/>
              <a:buChar char="•"/>
            </a:pPr>
            <a:r>
              <a:rPr lang="en-US" dirty="0" smtClean="0"/>
              <a:t>Equity: Accessibility, respect and fairness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Diversity: Valuing individual needs, experiences and differences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Intellectual Freedom: Guaranteeing and facilitating the free exchange of information and ideas in a democratic society, protecting intellectual freedom and respecting individuals' rights to privacy and choice</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Innovation: Encouraging creativity, experimentation and the generation of ideas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Inclusion: Welcoming participation in decision making and service development by residents and communities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Integrity: Open, transparent and honest in all our dealings</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Accountability: Taking responsibility for our actions and the services we provide</a:t>
            </a:r>
          </a:p>
          <a:p>
            <a:pPr marL="173422" indent="-173422">
              <a:lnSpc>
                <a:spcPct val="200000"/>
              </a:lnSpc>
              <a:buFont typeface="Arial" panose="020B0604020202020204" pitchFamily="34" charset="0"/>
              <a:buChar char="•"/>
            </a:pPr>
            <a:endParaRPr lang="en-US" dirty="0" smtClean="0"/>
          </a:p>
          <a:p>
            <a:pPr marL="173422" indent="-173422">
              <a:lnSpc>
                <a:spcPct val="200000"/>
              </a:lnSpc>
              <a:buFont typeface="Arial" panose="020B0604020202020204" pitchFamily="34" charset="0"/>
              <a:buChar char="•"/>
            </a:pPr>
            <a:r>
              <a:rPr lang="en-US" dirty="0" smtClean="0"/>
              <a:t>Service Orientation: Providing excellent, responsive services</a:t>
            </a:r>
          </a:p>
          <a:p>
            <a:pPr marL="173422" indent="-173422">
              <a:lnSpc>
                <a:spcPct val="200000"/>
              </a:lnSpc>
              <a:buFont typeface="Arial" panose="020B0604020202020204" pitchFamily="34" charset="0"/>
              <a:buChar char="•"/>
            </a:pPr>
            <a:endParaRPr lang="en-US" dirty="0" smtClean="0"/>
          </a:p>
          <a:p>
            <a:r>
              <a:rPr lang="en-CA" dirty="0" smtClean="0"/>
              <a:t>From </a:t>
            </a:r>
            <a:r>
              <a:rPr lang="en-CA" u="sng" dirty="0" smtClean="0">
                <a:hlinkClick r:id="rId3"/>
              </a:rPr>
              <a:t>http://www.torontopubliclibrary.ca/about-the-library/mission-vision-values/</a:t>
            </a:r>
            <a:endParaRPr lang="en-CA" u="sng" dirty="0" smtClean="0"/>
          </a:p>
          <a:p>
            <a:endParaRPr lang="en-CA" u="sng" dirty="0" smtClean="0"/>
          </a:p>
          <a:p>
            <a:r>
              <a:rPr lang="en-CA" dirty="0" smtClean="0"/>
              <a:t>Let’s talk about a few of these:</a:t>
            </a:r>
          </a:p>
          <a:p>
            <a:r>
              <a:rPr lang="en-CA" dirty="0" smtClean="0"/>
              <a:t>2</a:t>
            </a:r>
            <a:r>
              <a:rPr lang="en-CA" baseline="30000" dirty="0" smtClean="0"/>
              <a:t>nd</a:t>
            </a:r>
            <a:r>
              <a:rPr lang="en-CA" dirty="0" smtClean="0"/>
              <a:t> one – in hiring we are often tempted to hire someone</a:t>
            </a:r>
            <a:r>
              <a:rPr lang="en-CA" baseline="0" dirty="0" smtClean="0"/>
              <a:t> like us, studies have shown.  If we hire diversely then we are bringing different sets of touchpoints, experiences, ideas to the table – those make us richer as an organization</a:t>
            </a:r>
          </a:p>
          <a:p>
            <a:endParaRPr lang="en-CA" baseline="0" dirty="0" smtClean="0"/>
          </a:p>
          <a:p>
            <a:r>
              <a:rPr lang="en-CA" baseline="0" dirty="0" smtClean="0"/>
              <a:t>Innovation – they encourage creativity, experimentation – maybe that’s why the TPL is rated so highly?</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24</a:t>
            </a:fld>
            <a:endParaRPr lang="en-US"/>
          </a:p>
        </p:txBody>
      </p:sp>
    </p:spTree>
    <p:extLst>
      <p:ext uri="{BB962C8B-B14F-4D97-AF65-F5344CB8AC3E}">
        <p14:creationId xmlns:p14="http://schemas.microsoft.com/office/powerpoint/2010/main" val="1929799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They say that hindsight is 20/20.  It’s true that we cannot undue mistakes made, but neither should we ignore them.  We can learn from failures.  Equally we learn from what has worked.</a:t>
            </a:r>
            <a:endParaRPr lang="en-US" dirty="0"/>
          </a:p>
          <a:p>
            <a:r>
              <a:rPr lang="en-CA" dirty="0"/>
              <a:t> </a:t>
            </a:r>
            <a:endParaRPr lang="en-US" dirty="0"/>
          </a:p>
          <a:p>
            <a:r>
              <a:rPr lang="en-CA" dirty="0"/>
              <a:t>The details are necessary  when looking at successes and failures.   We can then  see if there are trends that can be pulled out.  They will help you figure out your strengths and weaknesses which we will be discussed in a future step.</a:t>
            </a:r>
            <a:endParaRPr lang="en-US" dirty="0"/>
          </a:p>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25</a:t>
            </a:fld>
            <a:endParaRPr lang="en-US"/>
          </a:p>
        </p:txBody>
      </p:sp>
    </p:spTree>
    <p:extLst>
      <p:ext uri="{BB962C8B-B14F-4D97-AF65-F5344CB8AC3E}">
        <p14:creationId xmlns:p14="http://schemas.microsoft.com/office/powerpoint/2010/main" val="1729644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They say that hindsight is 20/20.  It’s true that we cannot undue mistakes made, but neither should we ignore them.  We can learn from failures.  Equally we learn from what has worked.</a:t>
            </a:r>
          </a:p>
          <a:p>
            <a:endParaRPr lang="en-CA" dirty="0" smtClean="0"/>
          </a:p>
          <a:p>
            <a:r>
              <a:rPr lang="en-CA" dirty="0" smtClean="0"/>
              <a:t>We do an Articling Student </a:t>
            </a:r>
            <a:r>
              <a:rPr lang="en-CA" dirty="0" err="1" smtClean="0"/>
              <a:t>Headstart</a:t>
            </a:r>
            <a:r>
              <a:rPr lang="en-CA" dirty="0" smtClean="0"/>
              <a:t> program</a:t>
            </a:r>
            <a:r>
              <a:rPr lang="en-CA" baseline="0" dirty="0" smtClean="0"/>
              <a:t> at the TLA – we make adjustments, who the speakers are, when in the month we will do it, what we cover, </a:t>
            </a:r>
          </a:p>
          <a:p>
            <a:endParaRPr lang="en-CA" baseline="0" dirty="0" smtClean="0"/>
          </a:p>
          <a:p>
            <a:r>
              <a:rPr lang="en-CA" baseline="0" dirty="0" smtClean="0"/>
              <a:t>We offer </a:t>
            </a:r>
            <a:r>
              <a:rPr lang="en-CA" baseline="0" dirty="0" err="1" smtClean="0"/>
              <a:t>Quicklaw</a:t>
            </a:r>
            <a:r>
              <a:rPr lang="en-CA" baseline="0" dirty="0" smtClean="0"/>
              <a:t> training.  When it is  generic, not well attended,  We are trying to make it more valuable by covering topics.</a:t>
            </a:r>
            <a:endParaRPr lang="en-CA" dirty="0" smtClean="0"/>
          </a:p>
          <a:p>
            <a:endParaRPr lang="en-CA" dirty="0" smtClean="0"/>
          </a:p>
          <a:p>
            <a:r>
              <a:rPr lang="en-CA" dirty="0" smtClean="0"/>
              <a:t>In our case we</a:t>
            </a:r>
            <a:r>
              <a:rPr lang="en-CA" baseline="0" dirty="0" smtClean="0"/>
              <a:t> walked a mountain range – he experience was both exhilarating and scary – and we learned lots about ourselves from this.</a:t>
            </a:r>
          </a:p>
          <a:p>
            <a:endParaRPr lang="en-US" dirty="0" smtClean="0"/>
          </a:p>
          <a:p>
            <a:r>
              <a:rPr lang="en-CA"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26</a:t>
            </a:fld>
            <a:endParaRPr lang="en-US"/>
          </a:p>
        </p:txBody>
      </p:sp>
    </p:spTree>
    <p:extLst>
      <p:ext uri="{BB962C8B-B14F-4D97-AF65-F5344CB8AC3E}">
        <p14:creationId xmlns:p14="http://schemas.microsoft.com/office/powerpoint/2010/main" val="2091125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details are necessary  when looking at successes and failures.   We can then  see if there are trends that can be pulled out.  They will help you figure out your strengths and weaknesses which we will be discussed in a future step.</a:t>
            </a:r>
            <a:endParaRPr lang="en-US" dirty="0" smtClean="0"/>
          </a:p>
          <a:p>
            <a:r>
              <a:rPr lang="en-CA"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27</a:t>
            </a:fld>
            <a:endParaRPr lang="en-US"/>
          </a:p>
        </p:txBody>
      </p:sp>
    </p:spTree>
    <p:extLst>
      <p:ext uri="{BB962C8B-B14F-4D97-AF65-F5344CB8AC3E}">
        <p14:creationId xmlns:p14="http://schemas.microsoft.com/office/powerpoint/2010/main" val="197278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areas does the library focus on? </a:t>
            </a:r>
          </a:p>
          <a:p>
            <a:endParaRPr lang="en-CA" dirty="0"/>
          </a:p>
          <a:p>
            <a:r>
              <a:rPr lang="en-CA" dirty="0"/>
              <a:t>For example – Reference still plays a large role in law firms.  That is a main function.</a:t>
            </a:r>
          </a:p>
          <a:p>
            <a:endParaRPr lang="en-CA" dirty="0"/>
          </a:p>
          <a:p>
            <a:r>
              <a:rPr lang="en-CA" dirty="0"/>
              <a:t>Quite simply identifying them on paper is important.  At this point you may also think of things that are not main functions.  That’s fine keep a list of opportunities or ideas.</a:t>
            </a:r>
          </a:p>
          <a:p>
            <a:endParaRPr lang="en-CA" dirty="0"/>
          </a:p>
          <a:p>
            <a:r>
              <a:rPr lang="en-CA" dirty="0"/>
              <a:t>Through this whole multi-step process you are documenting, and eventually pulling it all together</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28</a:t>
            </a:fld>
            <a:endParaRPr lang="en-US"/>
          </a:p>
        </p:txBody>
      </p:sp>
    </p:spTree>
    <p:extLst>
      <p:ext uri="{BB962C8B-B14F-4D97-AF65-F5344CB8AC3E}">
        <p14:creationId xmlns:p14="http://schemas.microsoft.com/office/powerpoint/2010/main" val="45425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areas does the library focus on?  You may be like this little bar, providing a variety</a:t>
            </a:r>
            <a:r>
              <a:rPr lang="en-CA" baseline="0" dirty="0" smtClean="0"/>
              <a:t> of fast food and drink.</a:t>
            </a:r>
            <a:endParaRPr lang="en-CA" dirty="0" smtClean="0"/>
          </a:p>
          <a:p>
            <a:endParaRPr lang="en-CA" dirty="0" smtClean="0"/>
          </a:p>
        </p:txBody>
      </p:sp>
      <p:sp>
        <p:nvSpPr>
          <p:cNvPr id="4" name="Slide Number Placeholder 3"/>
          <p:cNvSpPr>
            <a:spLocks noGrp="1"/>
          </p:cNvSpPr>
          <p:nvPr>
            <p:ph type="sldNum" sz="quarter" idx="10"/>
          </p:nvPr>
        </p:nvSpPr>
        <p:spPr/>
        <p:txBody>
          <a:bodyPr/>
          <a:lstStyle/>
          <a:p>
            <a:fld id="{290368E3-47E0-459C-9B77-858C42DB88EF}" type="slidenum">
              <a:rPr lang="en-US" smtClean="0"/>
              <a:t>29</a:t>
            </a:fld>
            <a:endParaRPr lang="en-US"/>
          </a:p>
        </p:txBody>
      </p:sp>
    </p:spTree>
    <p:extLst>
      <p:ext uri="{BB962C8B-B14F-4D97-AF65-F5344CB8AC3E}">
        <p14:creationId xmlns:p14="http://schemas.microsoft.com/office/powerpoint/2010/main" val="12210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a:t>
            </a:r>
            <a:r>
              <a:rPr lang="en-US" baseline="0" dirty="0" smtClean="0"/>
              <a:t> are striving to be more client-</a:t>
            </a:r>
            <a:r>
              <a:rPr lang="en-US" baseline="0" dirty="0" err="1" smtClean="0"/>
              <a:t>focussed</a:t>
            </a:r>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8</a:t>
            </a:fld>
            <a:endParaRPr lang="en-US"/>
          </a:p>
        </p:txBody>
      </p:sp>
    </p:spTree>
    <p:extLst>
      <p:ext uri="{BB962C8B-B14F-4D97-AF65-F5344CB8AC3E}">
        <p14:creationId xmlns:p14="http://schemas.microsoft.com/office/powerpoint/2010/main" val="14423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Or like this little store, which had something</a:t>
            </a:r>
            <a:r>
              <a:rPr lang="en-CA" baseline="0" dirty="0" smtClean="0"/>
              <a:t> for everyone.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30</a:t>
            </a:fld>
            <a:endParaRPr lang="en-US"/>
          </a:p>
        </p:txBody>
      </p:sp>
    </p:spTree>
    <p:extLst>
      <p:ext uri="{BB962C8B-B14F-4D97-AF65-F5344CB8AC3E}">
        <p14:creationId xmlns:p14="http://schemas.microsoft.com/office/powerpoint/2010/main" val="1568374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 may only</a:t>
            </a:r>
            <a:r>
              <a:rPr lang="en-CA" baseline="0" dirty="0" smtClean="0"/>
              <a:t> provide a very limited service</a:t>
            </a:r>
          </a:p>
          <a:p>
            <a:endParaRPr lang="en-CA" baseline="0" dirty="0" smtClean="0"/>
          </a:p>
          <a:p>
            <a:r>
              <a:rPr lang="en-CA" baseline="0" dirty="0" smtClean="0"/>
              <a:t>For those of you who don’t recognize these they are grape vines</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31</a:t>
            </a:fld>
            <a:endParaRPr lang="en-US"/>
          </a:p>
        </p:txBody>
      </p:sp>
    </p:spTree>
    <p:extLst>
      <p:ext uri="{BB962C8B-B14F-4D97-AF65-F5344CB8AC3E}">
        <p14:creationId xmlns:p14="http://schemas.microsoft.com/office/powerpoint/2010/main" val="1014552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Or you may be very different from every other library around .</a:t>
            </a:r>
          </a:p>
          <a:p>
            <a:endParaRPr lang="en-CA" dirty="0" smtClean="0"/>
          </a:p>
          <a:p>
            <a:r>
              <a:rPr lang="en-CA" dirty="0" smtClean="0"/>
              <a:t>What matters is that</a:t>
            </a:r>
            <a:r>
              <a:rPr lang="en-CA" baseline="0" dirty="0" smtClean="0"/>
              <a:t> you make a list of everything that you do.  </a:t>
            </a:r>
            <a:endParaRPr lang="en-CA" dirty="0" smtClean="0"/>
          </a:p>
          <a:p>
            <a:endParaRPr lang="en-CA" dirty="0" smtClean="0"/>
          </a:p>
          <a:p>
            <a:r>
              <a:rPr lang="en-CA" dirty="0" smtClean="0"/>
              <a:t>identifying your functions  on paper is important.  It will be a learning experience.</a:t>
            </a:r>
          </a:p>
          <a:p>
            <a:endParaRPr lang="en-CA" dirty="0" smtClean="0"/>
          </a:p>
          <a:p>
            <a:r>
              <a:rPr lang="en-CA" dirty="0" smtClean="0"/>
              <a:t>You may realize</a:t>
            </a:r>
            <a:r>
              <a:rPr lang="en-CA" baseline="0" dirty="0" smtClean="0"/>
              <a:t> at this point or through more </a:t>
            </a:r>
            <a:r>
              <a:rPr lang="en-CA" baseline="0" dirty="0" err="1" smtClean="0"/>
              <a:t>indepth</a:t>
            </a:r>
            <a:r>
              <a:rPr lang="en-CA" baseline="0" dirty="0" smtClean="0"/>
              <a:t> work that not everything is equally as important.  I once worked in a law firm and we had a really big team, and we came to the conclusion that perhaps too much time was being spent on where the commas in cataloguing records appeared.</a:t>
            </a:r>
            <a:r>
              <a:rPr lang="en-CA" dirty="0" smtClean="0"/>
              <a:t> </a:t>
            </a:r>
          </a:p>
          <a:p>
            <a:endParaRPr lang="en-CA" dirty="0" smtClean="0"/>
          </a:p>
          <a:p>
            <a:r>
              <a:rPr lang="en-CA" dirty="0" smtClean="0"/>
              <a:t>As is</a:t>
            </a:r>
            <a:r>
              <a:rPr lang="en-CA" baseline="0" dirty="0" smtClean="0"/>
              <a:t> common with these types of exercise </a:t>
            </a:r>
            <a:r>
              <a:rPr lang="en-CA" dirty="0" smtClean="0"/>
              <a:t> you may come up with a list of opportunities or ideas.</a:t>
            </a:r>
          </a:p>
          <a:p>
            <a:endParaRPr lang="en-CA" dirty="0" smtClean="0"/>
          </a:p>
          <a:p>
            <a:r>
              <a:rPr lang="en-CA" dirty="0" smtClean="0"/>
              <a:t>Through this whole multi-step process you are documenting</a:t>
            </a:r>
            <a:r>
              <a:rPr lang="en-CA" baseline="0" dirty="0" smtClean="0"/>
              <a:t> for later use.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32</a:t>
            </a:fld>
            <a:endParaRPr lang="en-US"/>
          </a:p>
        </p:txBody>
      </p:sp>
    </p:spTree>
    <p:extLst>
      <p:ext uri="{BB962C8B-B14F-4D97-AF65-F5344CB8AC3E}">
        <p14:creationId xmlns:p14="http://schemas.microsoft.com/office/powerpoint/2010/main" val="2065936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Who are the individuals or groups that are affected by the Library’s activities</a:t>
            </a:r>
            <a:r>
              <a:rPr lang="en-CA" dirty="0" smtClean="0"/>
              <a:t>?</a:t>
            </a:r>
          </a:p>
          <a:p>
            <a:endParaRPr lang="en-CA" dirty="0" smtClean="0"/>
          </a:p>
          <a:p>
            <a:r>
              <a:rPr lang="en-CA" dirty="0" smtClean="0"/>
              <a:t>My reference point</a:t>
            </a:r>
            <a:r>
              <a:rPr lang="en-CA" baseline="0" dirty="0" smtClean="0"/>
              <a:t> has always ben law firms</a:t>
            </a:r>
            <a:endParaRPr lang="en-US" dirty="0"/>
          </a:p>
          <a:p>
            <a:r>
              <a:rPr lang="en-CA" dirty="0"/>
              <a:t> </a:t>
            </a:r>
            <a:endParaRPr lang="en-US" dirty="0"/>
          </a:p>
          <a:p>
            <a:pPr lvl="0"/>
            <a:r>
              <a:rPr lang="en-CA" dirty="0"/>
              <a:t>articling students –</a:t>
            </a:r>
            <a:endParaRPr lang="en-US" dirty="0"/>
          </a:p>
          <a:p>
            <a:pPr lvl="0"/>
            <a:r>
              <a:rPr lang="en-CA" dirty="0"/>
              <a:t>associates</a:t>
            </a:r>
            <a:endParaRPr lang="en-US" dirty="0"/>
          </a:p>
          <a:p>
            <a:pPr lvl="0"/>
            <a:r>
              <a:rPr lang="en-CA" dirty="0" smtClean="0"/>
              <a:t>Partners – directly or indirectly</a:t>
            </a:r>
            <a:endParaRPr lang="en-US" dirty="0"/>
          </a:p>
          <a:p>
            <a:r>
              <a:rPr lang="en-CA" dirty="0"/>
              <a:t>note that the handout only has the usual suspects – students, partners, associates .</a:t>
            </a:r>
            <a:endParaRPr lang="en-US" dirty="0"/>
          </a:p>
          <a:p>
            <a:r>
              <a:rPr lang="en-CA" dirty="0"/>
              <a:t> </a:t>
            </a:r>
            <a:endParaRPr lang="en-US" dirty="0"/>
          </a:p>
          <a:p>
            <a:r>
              <a:rPr lang="en-CA" dirty="0"/>
              <a:t>Are there others?</a:t>
            </a:r>
            <a:endParaRPr lang="en-US" dirty="0"/>
          </a:p>
          <a:p>
            <a:r>
              <a:rPr lang="en-CA" dirty="0"/>
              <a:t> </a:t>
            </a:r>
            <a:endParaRPr lang="en-US" dirty="0"/>
          </a:p>
          <a:p>
            <a:pPr lvl="0"/>
            <a:r>
              <a:rPr lang="en-CA" dirty="0"/>
              <a:t>Administration – Executive Committee/managing partner</a:t>
            </a:r>
            <a:endParaRPr lang="en-US" dirty="0"/>
          </a:p>
          <a:p>
            <a:pPr lvl="0"/>
            <a:r>
              <a:rPr lang="en-CA" dirty="0"/>
              <a:t>Human Resources</a:t>
            </a:r>
            <a:endParaRPr lang="en-US" dirty="0"/>
          </a:p>
          <a:p>
            <a:pPr lvl="0"/>
            <a:r>
              <a:rPr lang="en-CA" dirty="0"/>
              <a:t>marketing </a:t>
            </a:r>
            <a:endParaRPr lang="en-US" dirty="0"/>
          </a:p>
          <a:p>
            <a:pPr lvl="0"/>
            <a:r>
              <a:rPr lang="en-CA" dirty="0"/>
              <a:t>business development</a:t>
            </a:r>
            <a:endParaRPr lang="en-US" dirty="0"/>
          </a:p>
          <a:p>
            <a:pPr lvl="0"/>
            <a:r>
              <a:rPr lang="en-CA" dirty="0"/>
              <a:t>assistants</a:t>
            </a:r>
            <a:endParaRPr lang="en-US" dirty="0"/>
          </a:p>
          <a:p>
            <a:pPr lvl="0"/>
            <a:r>
              <a:rPr lang="en-CA" dirty="0"/>
              <a:t>clients</a:t>
            </a:r>
            <a:endParaRPr lang="en-US" dirty="0"/>
          </a:p>
          <a:p>
            <a:r>
              <a:rPr lang="en-CA" dirty="0"/>
              <a:t> </a:t>
            </a:r>
            <a:endParaRPr lang="en-US" dirty="0"/>
          </a:p>
          <a:p>
            <a:r>
              <a:rPr lang="en-CA" dirty="0"/>
              <a:t>What do we know about them?  this could be a discussion on its own.  </a:t>
            </a:r>
            <a:endParaRPr lang="en-US" dirty="0"/>
          </a:p>
          <a:p>
            <a:r>
              <a:rPr lang="en-CA" dirty="0"/>
              <a:t> </a:t>
            </a:r>
            <a:endParaRPr lang="en-US" dirty="0"/>
          </a:p>
          <a:p>
            <a:r>
              <a:rPr lang="en-CA" dirty="0"/>
              <a:t>To me the generational issues are important.  But there also may be things specific to the culture of your firm.</a:t>
            </a:r>
            <a:endParaRPr lang="en-US" dirty="0"/>
          </a:p>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34</a:t>
            </a:fld>
            <a:endParaRPr lang="en-US"/>
          </a:p>
        </p:txBody>
      </p:sp>
    </p:spTree>
    <p:extLst>
      <p:ext uri="{BB962C8B-B14F-4D97-AF65-F5344CB8AC3E}">
        <p14:creationId xmlns:p14="http://schemas.microsoft.com/office/powerpoint/2010/main" val="904141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critical step is the SWOT Analysis.</a:t>
            </a:r>
            <a:endParaRPr lang="en-US" dirty="0"/>
          </a:p>
          <a:p>
            <a:r>
              <a:rPr lang="en-CA" dirty="0"/>
              <a:t> </a:t>
            </a:r>
            <a:endParaRPr lang="en-US" dirty="0"/>
          </a:p>
          <a:p>
            <a:r>
              <a:rPr lang="en-CA" dirty="0"/>
              <a:t>Can anyone tell me what SWOT stands for?</a:t>
            </a:r>
            <a:endParaRPr lang="en-US" dirty="0"/>
          </a:p>
          <a:p>
            <a:r>
              <a:rPr lang="en-CA" dirty="0"/>
              <a:t> </a:t>
            </a:r>
            <a:endParaRPr lang="en-US" dirty="0"/>
          </a:p>
          <a:p>
            <a:r>
              <a:rPr lang="en-CA" dirty="0"/>
              <a:t>SWOT stands for strengths, weaknesses, opportunities and threats.  </a:t>
            </a:r>
            <a:endParaRPr lang="en-US" dirty="0"/>
          </a:p>
          <a:p>
            <a:r>
              <a:rPr lang="en-CA" dirty="0"/>
              <a:t> </a:t>
            </a:r>
            <a:endParaRPr lang="en-US" dirty="0"/>
          </a:p>
          <a:p>
            <a:r>
              <a:rPr lang="en-CA" dirty="0"/>
              <a:t> </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35</a:t>
            </a:fld>
            <a:endParaRPr lang="en-US"/>
          </a:p>
        </p:txBody>
      </p:sp>
    </p:spTree>
    <p:extLst>
      <p:ext uri="{BB962C8B-B14F-4D97-AF65-F5344CB8AC3E}">
        <p14:creationId xmlns:p14="http://schemas.microsoft.com/office/powerpoint/2010/main" val="259884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Strengths and weaknesses are internal to the organization  </a:t>
            </a:r>
          </a:p>
          <a:p>
            <a:endParaRPr lang="en-CA" dirty="0" smtClean="0"/>
          </a:p>
          <a:p>
            <a:r>
              <a:rPr lang="en-CA" dirty="0" smtClean="0"/>
              <a:t>This</a:t>
            </a:r>
            <a:r>
              <a:rPr lang="en-CA" baseline="0" dirty="0" smtClean="0"/>
              <a:t> requires trust and honesty, no one likes to look at one self critically.</a:t>
            </a:r>
          </a:p>
          <a:p>
            <a:endParaRPr lang="en-CA" baseline="0" dirty="0" smtClean="0"/>
          </a:p>
          <a:p>
            <a:r>
              <a:rPr lang="en-CA" baseline="0" dirty="0" smtClean="0"/>
              <a:t>To move forward you need to recognize what needs improvement</a:t>
            </a:r>
          </a:p>
          <a:p>
            <a:endParaRPr lang="en-CA" baseline="0" dirty="0" smtClean="0"/>
          </a:p>
          <a:p>
            <a:r>
              <a:rPr lang="en-CA" baseline="0" dirty="0" smtClean="0"/>
              <a:t>And what you can build on</a:t>
            </a:r>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36</a:t>
            </a:fld>
            <a:endParaRPr lang="en-US"/>
          </a:p>
        </p:txBody>
      </p:sp>
    </p:spTree>
    <p:extLst>
      <p:ext uri="{BB962C8B-B14F-4D97-AF65-F5344CB8AC3E}">
        <p14:creationId xmlns:p14="http://schemas.microsoft.com/office/powerpoint/2010/main" val="183960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external factors are opportunities and threats.</a:t>
            </a:r>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37</a:t>
            </a:fld>
            <a:endParaRPr lang="en-US"/>
          </a:p>
        </p:txBody>
      </p:sp>
    </p:spTree>
    <p:extLst>
      <p:ext uri="{BB962C8B-B14F-4D97-AF65-F5344CB8AC3E}">
        <p14:creationId xmlns:p14="http://schemas.microsoft.com/office/powerpoint/2010/main" val="1452945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Seeing</a:t>
            </a:r>
            <a:r>
              <a:rPr lang="en-CA" baseline="0" dirty="0" smtClean="0"/>
              <a:t> the threats</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38</a:t>
            </a:fld>
            <a:endParaRPr lang="en-US"/>
          </a:p>
        </p:txBody>
      </p:sp>
    </p:spTree>
    <p:extLst>
      <p:ext uri="{BB962C8B-B14F-4D97-AF65-F5344CB8AC3E}">
        <p14:creationId xmlns:p14="http://schemas.microsoft.com/office/powerpoint/2010/main" val="547251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 be challenging.  We know they are there.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40</a:t>
            </a:fld>
            <a:endParaRPr lang="en-US"/>
          </a:p>
        </p:txBody>
      </p:sp>
    </p:spTree>
    <p:extLst>
      <p:ext uri="{BB962C8B-B14F-4D97-AF65-F5344CB8AC3E}">
        <p14:creationId xmlns:p14="http://schemas.microsoft.com/office/powerpoint/2010/main" val="239395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CA" dirty="0" smtClean="0"/>
              <a:t>There are any number of ways that SWOT analysis can be performed with surveys, focus groups, interviews, collecting anecdotal informational and current and past performance data.</a:t>
            </a:r>
            <a:endParaRPr lang="en-US" dirty="0" smtClean="0"/>
          </a:p>
          <a:p>
            <a:r>
              <a:rPr lang="en-CA" dirty="0" smtClean="0"/>
              <a:t> </a:t>
            </a:r>
            <a:endParaRPr lang="en-US" dirty="0" smtClean="0"/>
          </a:p>
          <a:p>
            <a:r>
              <a:rPr lang="en-CA" dirty="0" smtClean="0"/>
              <a:t>Eventually you will be determining your “willed future”.</a:t>
            </a:r>
            <a:endParaRPr lang="en-US" dirty="0" smtClean="0"/>
          </a:p>
          <a:p>
            <a:r>
              <a:rPr lang="en-CA" dirty="0" smtClean="0"/>
              <a:t>By completing the SWOT analysis you will be able to identify the gap between where you are and  where you want to be</a:t>
            </a:r>
            <a:r>
              <a:rPr lang="en-CA" baseline="0" dirty="0" smtClean="0"/>
              <a:t> and the direction to take will be clear.</a:t>
            </a:r>
            <a:r>
              <a:rPr lang="en-CA" dirty="0" smtClean="0"/>
              <a:t> </a:t>
            </a:r>
            <a:endParaRPr lang="en-US" dirty="0" smtClean="0"/>
          </a:p>
          <a:p>
            <a:r>
              <a:rPr lang="en-CA"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41</a:t>
            </a:fld>
            <a:endParaRPr lang="en-US"/>
          </a:p>
        </p:txBody>
      </p:sp>
    </p:spTree>
    <p:extLst>
      <p:ext uri="{BB962C8B-B14F-4D97-AF65-F5344CB8AC3E}">
        <p14:creationId xmlns:p14="http://schemas.microsoft.com/office/powerpoint/2010/main" val="53846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Becoming more efficient as a way to reduce overhead and administrative costs, save time, and make costs more predictable for clients. This is not easy to do when</a:t>
            </a:r>
            <a:r>
              <a:rPr lang="en-US" baseline="0" dirty="0" smtClean="0"/>
              <a:t> the billable hour has been the dominant model. </a:t>
            </a:r>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9</a:t>
            </a:fld>
            <a:endParaRPr lang="en-US"/>
          </a:p>
        </p:txBody>
      </p:sp>
    </p:spTree>
    <p:extLst>
      <p:ext uri="{BB962C8B-B14F-4D97-AF65-F5344CB8AC3E}">
        <p14:creationId xmlns:p14="http://schemas.microsoft.com/office/powerpoint/2010/main" val="263818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a foundation, every Library needs to have three basic elements that guide what the Library does.  Values have been discussed in Step 1.  Here we address the Vision statement: </a:t>
            </a:r>
          </a:p>
          <a:p>
            <a:endParaRPr lang="en-CA"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Vision statements are aspirational descriptions of what an organization would like to achieve or accomplish. These statements are designed to be uplifting and inspiring. They're also timeless: even if the organization changes its strategy, the vision will often stay the same.</a:t>
            </a:r>
            <a:endParaRPr lang="en-US" dirty="0" smtClean="0"/>
          </a:p>
          <a:p>
            <a:r>
              <a:rPr lang="en-CA" dirty="0" smtClean="0"/>
              <a:t>But the vision is based on current and anticipated stakeholder needs and trends and issues in the environment.  How would you like your library to look in the future.</a:t>
            </a:r>
          </a:p>
          <a:p>
            <a:endParaRPr lang="en-CA" dirty="0" smtClean="0"/>
          </a:p>
          <a:p>
            <a:r>
              <a:rPr lang="en-CA" dirty="0" smtClean="0"/>
              <a:t>Read more: http://www.businessdictionary.com/definition/vision-statement.html</a:t>
            </a:r>
            <a:endParaRPr lang="en-US" dirty="0" smtClean="0"/>
          </a:p>
          <a:p>
            <a:endParaRPr lang="en-CA" dirty="0" smtClean="0"/>
          </a:p>
          <a:p>
            <a:endParaRPr lang="en-CA" dirty="0" smtClean="0"/>
          </a:p>
          <a:p>
            <a:r>
              <a:rPr lang="en-CA" dirty="0" smtClean="0"/>
              <a:t>For example</a:t>
            </a:r>
            <a:endParaRPr lang="en-US" dirty="0" smtClean="0"/>
          </a:p>
          <a:p>
            <a:r>
              <a:rPr lang="en-CA" dirty="0" smtClean="0"/>
              <a:t> </a:t>
            </a:r>
            <a:endParaRPr lang="en-US" dirty="0" smtClean="0"/>
          </a:p>
          <a:p>
            <a:r>
              <a:rPr lang="en-CA" dirty="0" smtClean="0"/>
              <a:t>Ikea (retail) – "To create a better everyday life for the many people."</a:t>
            </a:r>
            <a:endParaRPr lang="en-US" dirty="0" smtClean="0"/>
          </a:p>
          <a:p>
            <a:r>
              <a:rPr lang="en-CA" dirty="0" smtClean="0"/>
              <a:t> </a:t>
            </a:r>
          </a:p>
          <a:p>
            <a:r>
              <a:rPr lang="en-CA" dirty="0" smtClean="0"/>
              <a:t>What is your vision, what does your library aspire to?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42</a:t>
            </a:fld>
            <a:endParaRPr lang="en-US"/>
          </a:p>
        </p:txBody>
      </p:sp>
    </p:spTree>
    <p:extLst>
      <p:ext uri="{BB962C8B-B14F-4D97-AF65-F5344CB8AC3E}">
        <p14:creationId xmlns:p14="http://schemas.microsoft.com/office/powerpoint/2010/main" val="1684193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Mission statements also define the organization's purpose and primary objectives. These statements are set in the present tense, and they explain why you exist, both to members of the organization and to people outside it. Mission statements tend to be short, clear and powerful.</a:t>
            </a:r>
            <a:endParaRPr lang="en-US" dirty="0" smtClean="0"/>
          </a:p>
          <a:p>
            <a:r>
              <a:rPr lang="en-CA" dirty="0" smtClean="0"/>
              <a:t>A mission statement usually answers the following questions: </a:t>
            </a:r>
            <a:endParaRPr lang="en-US" dirty="0" smtClean="0"/>
          </a:p>
          <a:p>
            <a:r>
              <a:rPr lang="en-CA" dirty="0" smtClean="0"/>
              <a:t> </a:t>
            </a:r>
            <a:endParaRPr lang="en-US" dirty="0" smtClean="0"/>
          </a:p>
          <a:p>
            <a:pPr lvl="0"/>
            <a:r>
              <a:rPr lang="en-CA" dirty="0" smtClean="0"/>
              <a:t>Who are we?</a:t>
            </a:r>
            <a:endParaRPr lang="en-US" dirty="0" smtClean="0"/>
          </a:p>
          <a:p>
            <a:pPr lvl="0"/>
            <a:r>
              <a:rPr lang="en-CA" dirty="0" smtClean="0"/>
              <a:t>Why do we exist and what need are we meeting?</a:t>
            </a:r>
            <a:endParaRPr lang="en-US" dirty="0" smtClean="0"/>
          </a:p>
          <a:p>
            <a:pPr lvl="0"/>
            <a:r>
              <a:rPr lang="en-CA" dirty="0" smtClean="0"/>
              <a:t>How do we meet the need?</a:t>
            </a:r>
            <a:endParaRPr lang="en-US" dirty="0" smtClean="0"/>
          </a:p>
          <a:p>
            <a:pPr lvl="0"/>
            <a:r>
              <a:rPr lang="en-CA" dirty="0" smtClean="0"/>
              <a:t>Who do we serve?</a:t>
            </a:r>
            <a:endParaRPr lang="en-US" dirty="0" smtClean="0"/>
          </a:p>
          <a:p>
            <a:pPr lvl="0"/>
            <a:r>
              <a:rPr lang="en-CA" dirty="0" smtClean="0"/>
              <a:t>What makes us different or unique?</a:t>
            </a:r>
            <a:endParaRPr lang="en-US" dirty="0" smtClean="0"/>
          </a:p>
          <a:p>
            <a:r>
              <a:rPr lang="en-CA" dirty="0" smtClean="0"/>
              <a:t>	</a:t>
            </a:r>
            <a:endParaRPr lang="en-US" dirty="0" smtClean="0"/>
          </a:p>
          <a:p>
            <a:r>
              <a:rPr lang="en-CA" dirty="0" smtClean="0"/>
              <a:t>Example of Mission</a:t>
            </a:r>
            <a:endParaRPr lang="en-US" dirty="0" smtClean="0"/>
          </a:p>
          <a:p>
            <a:r>
              <a:rPr lang="en-CA" dirty="0" smtClean="0"/>
              <a:t>Nike (athletics) – "To bring inspiration and innovation to every athlete in the world.“</a:t>
            </a:r>
          </a:p>
          <a:p>
            <a:endParaRPr lang="en-CA" dirty="0" smtClean="0"/>
          </a:p>
          <a:p>
            <a:r>
              <a:rPr lang="en-CA" sz="1200" kern="1200" dirty="0" smtClean="0">
                <a:solidFill>
                  <a:schemeClr val="tx1"/>
                </a:solidFill>
                <a:effectLst/>
                <a:latin typeface="+mn-lt"/>
                <a:ea typeface="+mn-ea"/>
                <a:cs typeface="+mn-cs"/>
              </a:rPr>
              <a:t>We are Toronto Lawyers.  Our mission is to promote and provide knowledge, advocacy and community.</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Our vision is a highly engaged community that creates essential resources for Toronto lawyers.</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These</a:t>
            </a:r>
            <a:r>
              <a:rPr lang="en-CA" sz="1200" kern="1200" baseline="0" dirty="0" smtClean="0">
                <a:solidFill>
                  <a:schemeClr val="tx1"/>
                </a:solidFill>
                <a:effectLst/>
                <a:latin typeface="+mn-lt"/>
                <a:ea typeface="+mn-ea"/>
                <a:cs typeface="+mn-cs"/>
              </a:rPr>
              <a:t> are confusing and sometimes it feels like they overlap.  The point is to start developing what you aspire to.</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43</a:t>
            </a:fld>
            <a:endParaRPr lang="en-US"/>
          </a:p>
        </p:txBody>
      </p:sp>
    </p:spTree>
    <p:extLst>
      <p:ext uri="{BB962C8B-B14F-4D97-AF65-F5344CB8AC3E}">
        <p14:creationId xmlns:p14="http://schemas.microsoft.com/office/powerpoint/2010/main" val="1588423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armed with some useful thinking.  We have an environmental scan, that is our SWOT from Step 5.</a:t>
            </a:r>
          </a:p>
          <a:p>
            <a:r>
              <a:rPr lang="en-CA" dirty="0"/>
              <a:t>We have identified  our vision and mission statement.</a:t>
            </a:r>
          </a:p>
          <a:p>
            <a:endParaRPr lang="en-CA" dirty="0"/>
          </a:p>
          <a:p>
            <a:r>
              <a:rPr lang="en-CA" dirty="0"/>
              <a:t>Now  it is time to determine what success factors will look like.  </a:t>
            </a:r>
          </a:p>
          <a:p>
            <a:endParaRPr lang="en-US" dirty="0"/>
          </a:p>
          <a:p>
            <a:r>
              <a:rPr lang="en-CA" dirty="0"/>
              <a:t>In step 3 we determined what are the library’s main functions.</a:t>
            </a:r>
          </a:p>
          <a:p>
            <a:endParaRPr lang="en-CA" dirty="0"/>
          </a:p>
          <a:p>
            <a:r>
              <a:rPr lang="en-CA" dirty="0"/>
              <a:t>Each function  should have specific goals assigned to it, remembering that the goals need to be tangible outcomes</a:t>
            </a:r>
            <a:r>
              <a:rPr lang="en-CA" dirty="0" smtClean="0"/>
              <a:t>.</a:t>
            </a:r>
          </a:p>
          <a:p>
            <a:endParaRPr lang="en-CA" dirty="0" smtClean="0"/>
          </a:p>
          <a:p>
            <a:r>
              <a:rPr lang="en-CA" dirty="0" smtClean="0"/>
              <a:t>It will be really tempting to put the cart before the horse</a:t>
            </a:r>
            <a:r>
              <a:rPr lang="en-CA" baseline="0" dirty="0" smtClean="0"/>
              <a:t> at this point.  You will hear lots of “we should do this” or “let’s try that” or “or users would surely like that.”  Don’t get caught up in those, time for that will come.</a:t>
            </a:r>
          </a:p>
          <a:p>
            <a:endParaRPr lang="en-US" dirty="0"/>
          </a:p>
          <a:p>
            <a:r>
              <a:rPr lang="en-CA" dirty="0"/>
              <a:t>At this point the list of goals may get quite lengthy.  It is important to document them all. You will quickly realize that you cannot achieve all the goals.  You can document everything, and then pick from the list.</a:t>
            </a:r>
          </a:p>
          <a:p>
            <a:endParaRPr lang="en-US" dirty="0"/>
          </a:p>
          <a:p>
            <a:r>
              <a:rPr lang="en-CA" dirty="0"/>
              <a:t> The changing landscape that you operate in may require a reassessment.</a:t>
            </a:r>
            <a:endParaRPr lang="en-US" dirty="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44</a:t>
            </a:fld>
            <a:endParaRPr lang="en-US"/>
          </a:p>
        </p:txBody>
      </p:sp>
    </p:spTree>
    <p:extLst>
      <p:ext uri="{BB962C8B-B14F-4D97-AF65-F5344CB8AC3E}">
        <p14:creationId xmlns:p14="http://schemas.microsoft.com/office/powerpoint/2010/main" val="317451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defined</a:t>
            </a:r>
            <a:r>
              <a:rPr lang="en-CA" baseline="0" dirty="0" smtClean="0"/>
              <a:t> success by enjoying ourselves – it was not a race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45</a:t>
            </a:fld>
            <a:endParaRPr lang="en-US"/>
          </a:p>
        </p:txBody>
      </p:sp>
    </p:spTree>
    <p:extLst>
      <p:ext uri="{BB962C8B-B14F-4D97-AF65-F5344CB8AC3E}">
        <p14:creationId xmlns:p14="http://schemas.microsoft.com/office/powerpoint/2010/main" val="576134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made lots of friends and had fun.</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46</a:t>
            </a:fld>
            <a:endParaRPr lang="en-US"/>
          </a:p>
        </p:txBody>
      </p:sp>
    </p:spTree>
    <p:extLst>
      <p:ext uri="{BB962C8B-B14F-4D97-AF65-F5344CB8AC3E}">
        <p14:creationId xmlns:p14="http://schemas.microsoft.com/office/powerpoint/2010/main" val="1485551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Basically, “a strategic issue is any concern or problem serious enough to be considered an issue and requiring resolution.”  </a:t>
            </a:r>
            <a:r>
              <a:rPr lang="en-CA" dirty="0" err="1"/>
              <a:t>Mikkelsen</a:t>
            </a:r>
            <a:r>
              <a:rPr lang="en-CA" dirty="0"/>
              <a:t>, David, CAE. "Chapter 5: Strategic Management." </a:t>
            </a:r>
            <a:r>
              <a:rPr lang="en-CA" i="1" dirty="0"/>
              <a:t>Canadian Association Management</a:t>
            </a:r>
            <a:r>
              <a:rPr lang="en-CA" dirty="0"/>
              <a:t>.</a:t>
            </a:r>
            <a:endParaRPr lang="en-US" dirty="0"/>
          </a:p>
          <a:p>
            <a:r>
              <a:rPr lang="en-CA" dirty="0"/>
              <a:t> </a:t>
            </a:r>
            <a:endParaRPr lang="en-US" dirty="0"/>
          </a:p>
          <a:p>
            <a:endParaRPr lang="en-CA" dirty="0"/>
          </a:p>
          <a:p>
            <a:r>
              <a:rPr lang="en-CA" dirty="0"/>
              <a:t>However, if the issue is ignored and there will be negative results, then it is an issue.</a:t>
            </a:r>
            <a:endParaRPr lang="en-US" dirty="0"/>
          </a:p>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47</a:t>
            </a:fld>
            <a:endParaRPr lang="en-US"/>
          </a:p>
        </p:txBody>
      </p:sp>
    </p:spTree>
    <p:extLst>
      <p:ext uri="{BB962C8B-B14F-4D97-AF65-F5344CB8AC3E}">
        <p14:creationId xmlns:p14="http://schemas.microsoft.com/office/powerpoint/2010/main" val="856492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To help understand what an issue is, consider this: if nothing is done, will anything happen?  If not, then it is not an issue.  </a:t>
            </a:r>
          </a:p>
          <a:p>
            <a:endParaRPr lang="en-CA" dirty="0" smtClean="0"/>
          </a:p>
          <a:p>
            <a:r>
              <a:rPr lang="en-CA" dirty="0" smtClean="0"/>
              <a:t>We didn’t bother the dogs, they didn’t bother us.  Not an issue.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48</a:t>
            </a:fld>
            <a:endParaRPr lang="en-US"/>
          </a:p>
        </p:txBody>
      </p:sp>
    </p:spTree>
    <p:extLst>
      <p:ext uri="{BB962C8B-B14F-4D97-AF65-F5344CB8AC3E}">
        <p14:creationId xmlns:p14="http://schemas.microsoft.com/office/powerpoint/2010/main" val="204170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However, if the issue is ignored and there will be negative results, then it is an issue.</a:t>
            </a:r>
            <a:endParaRPr lang="en-US" smtClean="0"/>
          </a:p>
          <a:p>
            <a:endParaRPr lang="en-US"/>
          </a:p>
        </p:txBody>
      </p:sp>
      <p:sp>
        <p:nvSpPr>
          <p:cNvPr id="4" name="Slide Number Placeholder 3"/>
          <p:cNvSpPr>
            <a:spLocks noGrp="1"/>
          </p:cNvSpPr>
          <p:nvPr>
            <p:ph type="sldNum" sz="quarter" idx="10"/>
          </p:nvPr>
        </p:nvSpPr>
        <p:spPr/>
        <p:txBody>
          <a:bodyPr/>
          <a:lstStyle/>
          <a:p>
            <a:fld id="{290368E3-47E0-459C-9B77-858C42DB88EF}" type="slidenum">
              <a:rPr lang="en-US" smtClean="0"/>
              <a:t>49</a:t>
            </a:fld>
            <a:endParaRPr lang="en-US"/>
          </a:p>
        </p:txBody>
      </p:sp>
    </p:spTree>
    <p:extLst>
      <p:ext uri="{BB962C8B-B14F-4D97-AF65-F5344CB8AC3E}">
        <p14:creationId xmlns:p14="http://schemas.microsoft.com/office/powerpoint/2010/main" val="391992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endParaRPr lang="en-US" dirty="0"/>
          </a:p>
          <a:p>
            <a:r>
              <a:rPr lang="en-CA" dirty="0"/>
              <a:t>In step 8 we identified Goals - The </a:t>
            </a:r>
            <a:r>
              <a:rPr lang="en-CA" dirty="0" err="1" smtClean="0"/>
              <a:t>tactis</a:t>
            </a:r>
            <a:r>
              <a:rPr lang="en-CA" dirty="0" smtClean="0"/>
              <a:t>  </a:t>
            </a:r>
            <a:r>
              <a:rPr lang="en-CA" dirty="0"/>
              <a:t>identified here will make those Goals actually happen.   </a:t>
            </a:r>
            <a:endParaRPr lang="en-CA" dirty="0" smtClean="0"/>
          </a:p>
          <a:p>
            <a:endParaRPr lang="en-CA" dirty="0"/>
          </a:p>
          <a:p>
            <a:r>
              <a:rPr lang="en-CA" dirty="0" smtClean="0"/>
              <a:t>In </a:t>
            </a:r>
            <a:r>
              <a:rPr lang="en-CA" dirty="0"/>
              <a:t>determining your tactics you will be</a:t>
            </a:r>
          </a:p>
          <a:p>
            <a:endParaRPr lang="en-CA" dirty="0"/>
          </a:p>
          <a:p>
            <a:r>
              <a:rPr lang="en-CA" dirty="0"/>
              <a:t>Setting priorities</a:t>
            </a:r>
          </a:p>
          <a:p>
            <a:r>
              <a:rPr lang="en-CA" dirty="0"/>
              <a:t>Determining where to focus the library’s energy and resources</a:t>
            </a:r>
          </a:p>
          <a:p>
            <a:endParaRPr lang="en-CA" dirty="0"/>
          </a:p>
          <a:p>
            <a:r>
              <a:rPr lang="en-CA" dirty="0"/>
              <a:t>This should result in an operational plan. A tactical plan.  A business plan  - the stuff that you will do, who will do it, when and how.  The owner of this plan could win the lottery and leave for the Caribbean tomorrow and someone else could step in and make it happen.</a:t>
            </a:r>
          </a:p>
          <a:p>
            <a:endParaRPr lang="en-CA" dirty="0"/>
          </a:p>
          <a:p>
            <a:pPr defTabSz="924916"/>
            <a:r>
              <a:rPr lang="en-CA" dirty="0"/>
              <a:t>Ultimately  -  Your plan will bridge the gap between the current state and the future – where you want to be.</a:t>
            </a:r>
          </a:p>
          <a:p>
            <a:endParaRPr lang="en-CA" dirty="0"/>
          </a:p>
          <a:p>
            <a:pPr defTabSz="924916"/>
            <a:r>
              <a:rPr lang="en-CA" dirty="0"/>
              <a:t>A plan cannot stand on its own, but requires a number of other elements to be in place:</a:t>
            </a:r>
          </a:p>
          <a:p>
            <a:endParaRPr lang="en-CA" dirty="0"/>
          </a:p>
          <a:p>
            <a:endParaRPr lang="en-CA" dirty="0"/>
          </a:p>
          <a:p>
            <a:endParaRPr lang="en-CA" dirty="0"/>
          </a:p>
          <a:p>
            <a:endParaRPr lang="en-CA" dirty="0"/>
          </a:p>
          <a:p>
            <a:endParaRPr lang="en-CA" dirty="0"/>
          </a:p>
          <a:p>
            <a:endParaRPr lang="en-CA" dirty="0"/>
          </a:p>
          <a:p>
            <a:endParaRPr lang="en-US" dirty="0"/>
          </a:p>
          <a:p>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50</a:t>
            </a:fld>
            <a:endParaRPr lang="en-US"/>
          </a:p>
        </p:txBody>
      </p:sp>
    </p:spTree>
    <p:extLst>
      <p:ext uri="{BB962C8B-B14F-4D97-AF65-F5344CB8AC3E}">
        <p14:creationId xmlns:p14="http://schemas.microsoft.com/office/powerpoint/2010/main" val="1252921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CA" dirty="0" smtClean="0"/>
              <a:t>Resource support</a:t>
            </a:r>
            <a:endParaRPr lang="en-CA" dirty="0"/>
          </a:p>
        </p:txBody>
      </p:sp>
      <p:sp>
        <p:nvSpPr>
          <p:cNvPr id="4" name="Slide Number Placeholder 3"/>
          <p:cNvSpPr>
            <a:spLocks noGrp="1"/>
          </p:cNvSpPr>
          <p:nvPr>
            <p:ph type="sldNum" sz="quarter" idx="10"/>
          </p:nvPr>
        </p:nvSpPr>
        <p:spPr/>
        <p:txBody>
          <a:bodyPr/>
          <a:lstStyle/>
          <a:p>
            <a:fld id="{290368E3-47E0-459C-9B77-858C42DB88EF}" type="slidenum">
              <a:rPr lang="en-US" smtClean="0"/>
              <a:t>51</a:t>
            </a:fld>
            <a:endParaRPr lang="en-US"/>
          </a:p>
        </p:txBody>
      </p:sp>
    </p:spTree>
    <p:extLst>
      <p:ext uri="{BB962C8B-B14F-4D97-AF65-F5344CB8AC3E}">
        <p14:creationId xmlns:p14="http://schemas.microsoft.com/office/powerpoint/2010/main" val="150770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 our</a:t>
            </a:r>
            <a:r>
              <a:rPr lang="en-US" baseline="0" dirty="0" smtClean="0"/>
              <a:t> tried-and-true models are no longer working. Although some individuals in our industry are in denial, things are needing to change. </a:t>
            </a:r>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10</a:t>
            </a:fld>
            <a:endParaRPr lang="en-US"/>
          </a:p>
        </p:txBody>
      </p:sp>
    </p:spTree>
    <p:extLst>
      <p:ext uri="{BB962C8B-B14F-4D97-AF65-F5344CB8AC3E}">
        <p14:creationId xmlns:p14="http://schemas.microsoft.com/office/powerpoint/2010/main" val="2037183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 culture conducive to change</a:t>
            </a:r>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52</a:t>
            </a:fld>
            <a:endParaRPr lang="en-US"/>
          </a:p>
        </p:txBody>
      </p:sp>
    </p:spTree>
    <p:extLst>
      <p:ext uri="{BB962C8B-B14F-4D97-AF65-F5344CB8AC3E}">
        <p14:creationId xmlns:p14="http://schemas.microsoft.com/office/powerpoint/2010/main" val="1072644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Make sure that you have the appropriate organizational structure in place</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you need to have a committed staff to make this happen</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53</a:t>
            </a:fld>
            <a:endParaRPr lang="en-US"/>
          </a:p>
        </p:txBody>
      </p:sp>
    </p:spTree>
    <p:extLst>
      <p:ext uri="{BB962C8B-B14F-4D97-AF65-F5344CB8AC3E}">
        <p14:creationId xmlns:p14="http://schemas.microsoft.com/office/powerpoint/2010/main" val="1794139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simple terms the Strategic Management Model (SMM)</a:t>
            </a:r>
            <a:r>
              <a:rPr lang="en-CA" b="1" dirty="0"/>
              <a:t> </a:t>
            </a:r>
            <a:r>
              <a:rPr lang="en-CA" dirty="0"/>
              <a:t>is a three stage process.  </a:t>
            </a:r>
          </a:p>
          <a:p>
            <a:endParaRPr lang="en-CA" dirty="0"/>
          </a:p>
          <a:p>
            <a:r>
              <a:rPr lang="en-CA" dirty="0"/>
              <a:t>The SMM starts with Planning, which flows into Implementation and is concluded by Evaluation.  </a:t>
            </a:r>
          </a:p>
          <a:p>
            <a:endParaRPr lang="en-CA" dirty="0"/>
          </a:p>
          <a:p>
            <a:r>
              <a:rPr lang="en-CA" dirty="0"/>
              <a:t>When fully in place it is a virtuous circle that does not have a beginning nor an end, but rather is an ongoing and continuous process.  </a:t>
            </a:r>
            <a:endParaRPr lang="en-US" b="1" dirty="0"/>
          </a:p>
          <a:p>
            <a:r>
              <a:rPr lang="en-CA" dirty="0"/>
              <a:t> </a:t>
            </a:r>
            <a:endParaRPr lang="en-US" dirty="0"/>
          </a:p>
          <a:p>
            <a:endParaRPr lang="en-CA" dirty="0" smtClean="0"/>
          </a:p>
          <a:p>
            <a:r>
              <a:rPr lang="en-CA" dirty="0" smtClean="0"/>
              <a:t>At the beginning I mentioned the Strategic Plan   After completing this work you can create a Strategic Plan to share with </a:t>
            </a:r>
            <a:r>
              <a:rPr lang="en-CA" smtClean="0"/>
              <a:t>your organization.  </a:t>
            </a:r>
            <a:r>
              <a:rPr lang="en-CA" dirty="0" smtClean="0"/>
              <a:t>The beauty of doing it now means that you will be able to produce a realistic document.  Yes it is intended to be aspirational, but yours will be based in a thorough analysis.  Of course the culture of your firm will also help you decide on this step. </a:t>
            </a:r>
          </a:p>
          <a:p>
            <a:endParaRPr lang="en-CA" dirty="0" smtClean="0"/>
          </a:p>
          <a:p>
            <a:r>
              <a:rPr lang="en-CA" dirty="0" smtClean="0"/>
              <a:t>You may think if the firm does not have one, why should I?  You are a leader, show initiative and forethought – become part of the inner circle at your firm</a:t>
            </a:r>
          </a:p>
          <a:p>
            <a:endParaRPr lang="en-CA" dirty="0" smtClean="0"/>
          </a:p>
          <a:p>
            <a:r>
              <a:rPr lang="en-CA" dirty="0" smtClean="0"/>
              <a:t>Make sure that your goals align with the firm’s.</a:t>
            </a:r>
          </a:p>
          <a:p>
            <a:endParaRPr lang="en-CA" dirty="0" smtClean="0"/>
          </a:p>
          <a:p>
            <a:endParaRPr lang="en-CA" dirty="0" smtClean="0"/>
          </a:p>
          <a:p>
            <a:r>
              <a:rPr lang="en-CA" dirty="0" smtClean="0"/>
              <a:t>What have we not talked about – Implementation and monitoring, making it happen and evaluating if it is working.  </a:t>
            </a:r>
          </a:p>
          <a:p>
            <a:endParaRPr lang="en-CA" dirty="0" smtClean="0"/>
          </a:p>
        </p:txBody>
      </p:sp>
      <p:sp>
        <p:nvSpPr>
          <p:cNvPr id="4" name="Slide Number Placeholder 3"/>
          <p:cNvSpPr>
            <a:spLocks noGrp="1"/>
          </p:cNvSpPr>
          <p:nvPr>
            <p:ph type="sldNum" sz="quarter" idx="10"/>
          </p:nvPr>
        </p:nvSpPr>
        <p:spPr/>
        <p:txBody>
          <a:bodyPr/>
          <a:lstStyle/>
          <a:p>
            <a:fld id="{290368E3-47E0-459C-9B77-858C42DB88EF}" type="slidenum">
              <a:rPr lang="en-US" smtClean="0"/>
              <a:t>55</a:t>
            </a:fld>
            <a:endParaRPr lang="en-US"/>
          </a:p>
        </p:txBody>
      </p:sp>
    </p:spTree>
    <p:extLst>
      <p:ext uri="{BB962C8B-B14F-4D97-AF65-F5344CB8AC3E}">
        <p14:creationId xmlns:p14="http://schemas.microsoft.com/office/powerpoint/2010/main" val="964432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Like with the</a:t>
            </a:r>
            <a:r>
              <a:rPr lang="en-CA" baseline="0" dirty="0" smtClean="0"/>
              <a:t> Strategic Management Model you will find many definitions and frameworks for HPO’s.  In it’s simplest terms this graphic identifies the components.</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58</a:t>
            </a:fld>
            <a:endParaRPr lang="en-US"/>
          </a:p>
        </p:txBody>
      </p:sp>
    </p:spTree>
    <p:extLst>
      <p:ext uri="{BB962C8B-B14F-4D97-AF65-F5344CB8AC3E}">
        <p14:creationId xmlns:p14="http://schemas.microsoft.com/office/powerpoint/2010/main" val="1727985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This</a:t>
            </a:r>
            <a:r>
              <a:rPr lang="en-CA" sz="1200" kern="1200" baseline="0" dirty="0" smtClean="0">
                <a:solidFill>
                  <a:schemeClr val="tx1"/>
                </a:solidFill>
                <a:effectLst/>
                <a:latin typeface="+mn-lt"/>
                <a:ea typeface="+mn-ea"/>
                <a:cs typeface="+mn-cs"/>
              </a:rPr>
              <a:t> graphic gets a little deeper than the previous one.  We will delve a little more in our next exercise, but first – why aspire to be an HPO?</a:t>
            </a:r>
            <a:endParaRPr lang="en-US"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According to the HPO Center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Revenue growth, shareholder return, all those fiscal measures.  But there are other outcomes as well</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Higher level of customer satisfaction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Increased customer loyalty</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More employee job satisfaction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Better cooperation (open for positive feedback / feedforward)</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Better service and product quality and innovation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Less complaints</a:t>
            </a:r>
          </a:p>
          <a:p>
            <a:pPr marL="171450" indent="-171450">
              <a:buFont typeface="Arial" panose="020B0604020202020204" pitchFamily="34" charset="0"/>
              <a:buChar char="•"/>
            </a:pPr>
            <a:endParaRPr lang="en-CA" sz="1200" kern="1200" dirty="0" smtClean="0">
              <a:solidFill>
                <a:schemeClr val="tx1"/>
              </a:solidFill>
              <a:effectLst/>
              <a:latin typeface="+mn-lt"/>
              <a:ea typeface="+mn-ea"/>
              <a:cs typeface="+mn-cs"/>
            </a:endParaRPr>
          </a:p>
          <a:p>
            <a:pPr marL="0" indent="0">
              <a:buFont typeface="Arial" panose="020B0604020202020204" pitchFamily="34" charset="0"/>
              <a:buNone/>
            </a:pPr>
            <a:r>
              <a:rPr lang="en-CA" sz="1200" kern="1200" dirty="0" smtClean="0">
                <a:solidFill>
                  <a:schemeClr val="tx1"/>
                </a:solidFill>
                <a:effectLst/>
                <a:latin typeface="+mn-lt"/>
                <a:ea typeface="+mn-ea"/>
                <a:cs typeface="+mn-cs"/>
              </a:rPr>
              <a:t>As</a:t>
            </a:r>
            <a:r>
              <a:rPr lang="en-CA" sz="1200" kern="1200" baseline="0" dirty="0" smtClean="0">
                <a:solidFill>
                  <a:schemeClr val="tx1"/>
                </a:solidFill>
                <a:effectLst/>
                <a:latin typeface="+mn-lt"/>
                <a:ea typeface="+mn-ea"/>
                <a:cs typeface="+mn-cs"/>
              </a:rPr>
              <a:t> far as I can tell, these are all good things.</a:t>
            </a:r>
          </a:p>
          <a:p>
            <a:pPr marL="0" indent="0">
              <a:buFont typeface="Arial" panose="020B0604020202020204" pitchFamily="34" charset="0"/>
              <a:buNone/>
            </a:pPr>
            <a:endParaRPr lang="en-CA" sz="1200" kern="1200" baseline="0" dirty="0" smtClean="0">
              <a:solidFill>
                <a:schemeClr val="tx1"/>
              </a:solidFill>
              <a:effectLst/>
              <a:latin typeface="+mn-lt"/>
              <a:ea typeface="+mn-ea"/>
              <a:cs typeface="+mn-cs"/>
            </a:endParaRPr>
          </a:p>
          <a:p>
            <a:pPr marL="0" indent="0">
              <a:buFont typeface="Arial" panose="020B0604020202020204" pitchFamily="34" charset="0"/>
              <a:buNone/>
            </a:pPr>
            <a:r>
              <a:rPr lang="en-CA" sz="1200" kern="1200" baseline="0" dirty="0" smtClean="0">
                <a:solidFill>
                  <a:schemeClr val="tx1"/>
                </a:solidFill>
                <a:effectLst/>
                <a:latin typeface="+mn-lt"/>
                <a:ea typeface="+mn-ea"/>
                <a:cs typeface="+mn-cs"/>
              </a:rPr>
              <a:t>The legal sized handout is thanks to the Boston Consulting Group.  </a:t>
            </a:r>
          </a:p>
          <a:p>
            <a:pPr marL="0" indent="0">
              <a:buFont typeface="Arial" panose="020B0604020202020204" pitchFamily="34" charset="0"/>
              <a:buNone/>
            </a:pPr>
            <a:r>
              <a:rPr lang="en-CA" sz="1200" kern="1200" dirty="0" smtClean="0">
                <a:solidFill>
                  <a:schemeClr val="tx1"/>
                </a:solidFill>
                <a:effectLst/>
                <a:latin typeface="+mn-lt"/>
                <a:ea typeface="+mn-ea"/>
                <a:cs typeface="+mn-cs"/>
              </a:rPr>
              <a:t>The framework that I work within has been modified to fit the non-profit sector</a:t>
            </a:r>
            <a:r>
              <a:rPr lang="en-CA" sz="1200" kern="1200" baseline="0" dirty="0" smtClean="0">
                <a:solidFill>
                  <a:schemeClr val="tx1"/>
                </a:solidFill>
                <a:effectLst/>
                <a:latin typeface="+mn-lt"/>
                <a:ea typeface="+mn-ea"/>
                <a:cs typeface="+mn-cs"/>
              </a:rPr>
              <a:t> and covers things like the Member Value proposition, governance and Revenue Diversification.</a:t>
            </a:r>
            <a:r>
              <a:rPr lang="en-CA" sz="1200" kern="1200" dirty="0" smtClean="0">
                <a:solidFill>
                  <a:schemeClr val="tx1"/>
                </a:solidFill>
                <a:effectLst/>
                <a:latin typeface="+mn-lt"/>
                <a:ea typeface="+mn-ea"/>
                <a:cs typeface="+mn-cs"/>
              </a:rPr>
              <a:t> Looking at the for-profit environment, there are other factors that are important.   So back to the handout.</a:t>
            </a:r>
          </a:p>
          <a:p>
            <a:pPr marL="0" indent="0">
              <a:buFont typeface="Arial" panose="020B0604020202020204" pitchFamily="34" charset="0"/>
              <a:buNone/>
            </a:pPr>
            <a:endParaRPr lang="en-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smtClean="0">
                <a:solidFill>
                  <a:schemeClr val="tx1"/>
                </a:solidFill>
                <a:effectLst/>
                <a:latin typeface="+mn-lt"/>
                <a:ea typeface="+mn-ea"/>
                <a:cs typeface="+mn-cs"/>
              </a:rPr>
              <a:t>The Boston Consulting Group is a global management consulting firm that has had the opportunity to work with a variety of types of organizations.  Through their own work a team at BCG  has determined that there are fourteen characteristics, grouped into five broad categories, that they call capabilities, that are common to most high-performance organizations.</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CA" sz="1200" kern="1200" dirty="0" smtClean="0">
              <a:solidFill>
                <a:schemeClr val="tx1"/>
              </a:solidFill>
              <a:effectLst/>
              <a:latin typeface="+mn-lt"/>
              <a:ea typeface="+mn-ea"/>
              <a:cs typeface="+mn-cs"/>
            </a:endParaRPr>
          </a:p>
          <a:p>
            <a:pPr marL="0" indent="0">
              <a:buFont typeface="Arial" panose="020B0604020202020204" pitchFamily="34" charset="0"/>
              <a:buNone/>
            </a:pPr>
            <a:endParaRPr lang="en-CA" sz="1200" kern="1200" dirty="0" smtClean="0">
              <a:solidFill>
                <a:schemeClr val="tx1"/>
              </a:solidFill>
              <a:effectLst/>
              <a:latin typeface="+mn-lt"/>
              <a:ea typeface="+mn-ea"/>
              <a:cs typeface="+mn-cs"/>
            </a:endParaRPr>
          </a:p>
          <a:p>
            <a:pPr marL="0" indent="0">
              <a:buFont typeface="Arial" panose="020B0604020202020204" pitchFamily="34" charset="0"/>
              <a:buNone/>
            </a:pPr>
            <a:r>
              <a:rPr lang="en-CA" sz="1200" kern="1200" dirty="0" smtClean="0">
                <a:solidFill>
                  <a:schemeClr val="tx1"/>
                </a:solidFill>
                <a:effectLst/>
                <a:latin typeface="+mn-lt"/>
                <a:ea typeface="+mn-ea"/>
                <a:cs typeface="+mn-cs"/>
              </a:rPr>
              <a:t>What I propose we do is have a group discussion about  the categories</a:t>
            </a:r>
            <a:r>
              <a:rPr lang="en-CA" sz="1200" kern="1200" baseline="0" dirty="0" smtClean="0">
                <a:solidFill>
                  <a:schemeClr val="tx1"/>
                </a:solidFill>
                <a:effectLst/>
                <a:latin typeface="+mn-lt"/>
                <a:ea typeface="+mn-ea"/>
                <a:cs typeface="+mn-cs"/>
              </a:rPr>
              <a:t> and their characteristics and you take some notes.  Those notes can be examples of how this translates to your library, ideas on how to make this work in your library, or anything else that makes sense to you.</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0368E3-47E0-459C-9B77-858C42DB88EF}" type="slidenum">
              <a:rPr lang="en-US" smtClean="0"/>
              <a:t>59</a:t>
            </a:fld>
            <a:endParaRPr lang="en-US"/>
          </a:p>
        </p:txBody>
      </p:sp>
    </p:spTree>
    <p:extLst>
      <p:ext uri="{BB962C8B-B14F-4D97-AF65-F5344CB8AC3E}">
        <p14:creationId xmlns:p14="http://schemas.microsoft.com/office/powerpoint/2010/main" val="1796904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Tie your metrics back to your strategy and tactics.  What are</a:t>
            </a:r>
            <a:r>
              <a:rPr lang="en-US" baseline="0" dirty="0" smtClean="0"/>
              <a:t> your goals? Measure to show whether you are meeting those goals.  Also, always try to tie back to your organization’s overall goals e.g. client satisfaction and profit (bottom line).  </a:t>
            </a:r>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62</a:t>
            </a:fld>
            <a:endParaRPr lang="en-US"/>
          </a:p>
        </p:txBody>
      </p:sp>
    </p:spTree>
    <p:extLst>
      <p:ext uri="{BB962C8B-B14F-4D97-AF65-F5344CB8AC3E}">
        <p14:creationId xmlns:p14="http://schemas.microsoft.com/office/powerpoint/2010/main" val="1253908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did you save your</a:t>
            </a:r>
            <a:r>
              <a:rPr lang="en-US" baseline="0" dirty="0" smtClean="0"/>
              <a:t> organization? How much did you earn for your organization? Track this over time. Small increments sometimes add up year-over-year.</a:t>
            </a:r>
          </a:p>
          <a:p>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63</a:t>
            </a:fld>
            <a:endParaRPr lang="en-US"/>
          </a:p>
        </p:txBody>
      </p:sp>
    </p:spTree>
    <p:extLst>
      <p:ext uri="{BB962C8B-B14F-4D97-AF65-F5344CB8AC3E}">
        <p14:creationId xmlns:p14="http://schemas.microsoft.com/office/powerpoint/2010/main" val="692078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is</a:t>
            </a:r>
            <a:r>
              <a:rPr lang="en-US" baseline="0" dirty="0" smtClean="0"/>
              <a:t> the client?  Those who use your library? Or your organization’s clients?  As process improvement methods increase, customer/client satisfaction becomes increasingly important. Do you have a way to measure on a regular basis? What is important to your client? Have you saved them time or money? Given them a piece of mind? Made costs more predictable? Made them look good? Knowing this will allow you to better measure improvement over time. Simple measures such as how much time they were spending before and after, or satisfaction before and after help you collect and monitor metrics over time to see improvement or decline.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64</a:t>
            </a:fld>
            <a:endParaRPr lang="en-US"/>
          </a:p>
        </p:txBody>
      </p:sp>
    </p:spTree>
    <p:extLst>
      <p:ext uri="{BB962C8B-B14F-4D97-AF65-F5344CB8AC3E}">
        <p14:creationId xmlns:p14="http://schemas.microsoft.com/office/powerpoint/2010/main" val="2113988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law firms are still very much tied to the billable hour. But even without</a:t>
            </a:r>
            <a:r>
              <a:rPr lang="en-US" baseline="0" dirty="0" smtClean="0"/>
              <a:t> tracking billable hours, do you know how much time it takes to do a specific task? How much it costs you to offer a service, and the “break-even” point for it? Time is money, after all, even without the billable hour. You need to be able to estimate how much it is going to cost to be able to give an appropriate price.  Can you show how much time you have saved the client? This is tied back to value given to the client. Again, this helps you estimate how much to charge a client for the service, whether from the library or from </a:t>
            </a:r>
            <a:r>
              <a:rPr lang="en-US" baseline="0" smtClean="0"/>
              <a:t>your organization.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494D426-3B20-B74F-B467-51BF9C17BC6F}" type="slidenum">
              <a:rPr lang="en-US" smtClean="0"/>
              <a:t>65</a:t>
            </a:fld>
            <a:endParaRPr lang="en-US"/>
          </a:p>
        </p:txBody>
      </p:sp>
    </p:spTree>
    <p:extLst>
      <p:ext uri="{BB962C8B-B14F-4D97-AF65-F5344CB8AC3E}">
        <p14:creationId xmlns:p14="http://schemas.microsoft.com/office/powerpoint/2010/main" val="798736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a:t>
            </a:r>
            <a:r>
              <a:rPr lang="en-CA" baseline="0" dirty="0" smtClean="0"/>
              <a:t> slide summarizes our attitude about getting things done.  The right mind-set will take you far.</a:t>
            </a:r>
          </a:p>
          <a:p>
            <a:endParaRPr lang="en-CA" baseline="0" dirty="0" smtClean="0"/>
          </a:p>
          <a:p>
            <a:r>
              <a:rPr lang="en-CA" baseline="0" dirty="0" smtClean="0"/>
              <a:t>Last slide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66</a:t>
            </a:fld>
            <a:endParaRPr lang="en-US"/>
          </a:p>
        </p:txBody>
      </p:sp>
    </p:spTree>
    <p:extLst>
      <p:ext uri="{BB962C8B-B14F-4D97-AF65-F5344CB8AC3E}">
        <p14:creationId xmlns:p14="http://schemas.microsoft.com/office/powerpoint/2010/main" val="40671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CA" baseline="0" dirty="0" smtClean="0"/>
              <a:t>Strategy means a plan of action designed to achieve a goal.  Being strategic is the art of planning.  It does involve some time for contemplation.</a:t>
            </a:r>
          </a:p>
          <a:p>
            <a:endParaRPr lang="en-CA" baseline="0" dirty="0" smtClean="0"/>
          </a:p>
          <a:p>
            <a:r>
              <a:rPr lang="en-CA" baseline="0" dirty="0" smtClean="0"/>
              <a:t> Strategic Planning  includes several elements:</a:t>
            </a:r>
          </a:p>
          <a:p>
            <a:endParaRPr lang="en-CA" baseline="0" dirty="0" smtClean="0"/>
          </a:p>
          <a:p>
            <a:r>
              <a:rPr lang="en-CA" baseline="0" dirty="0" smtClean="0"/>
              <a:t>They include Strategic Plans – they are documents that communicate an </a:t>
            </a:r>
          </a:p>
          <a:p>
            <a:r>
              <a:rPr lang="en-CA" baseline="0" dirty="0" smtClean="0"/>
              <a:t>organizations goals,  </a:t>
            </a:r>
          </a:p>
          <a:p>
            <a:r>
              <a:rPr lang="en-CA" baseline="0" dirty="0" smtClean="0"/>
              <a:t>the actions needed to achieve those goals </a:t>
            </a:r>
          </a:p>
          <a:p>
            <a:r>
              <a:rPr lang="en-CA" baseline="0" dirty="0" smtClean="0"/>
              <a:t>and the other elements developed during the planning.  </a:t>
            </a:r>
          </a:p>
          <a:p>
            <a:endParaRPr lang="en-CA" baseline="0" dirty="0" smtClean="0"/>
          </a:p>
          <a:p>
            <a:r>
              <a:rPr lang="en-CA" baseline="0" dirty="0" smtClean="0"/>
              <a:t> Often they are at written at high level  and outline  where you want to go or– where you </a:t>
            </a:r>
            <a:r>
              <a:rPr lang="en-CA" u="sng" baseline="0" dirty="0" smtClean="0"/>
              <a:t>should be going to support your organization</a:t>
            </a:r>
          </a:p>
          <a:p>
            <a:endParaRPr lang="en-CA" baseline="0" dirty="0" smtClean="0"/>
          </a:p>
          <a:p>
            <a:r>
              <a:rPr lang="en-CA" baseline="0" dirty="0" smtClean="0"/>
              <a:t>Does your organization have a Strategic Plan.  You will need to make sure you are aligned with it.  Simple example, the firm has decided cost cutting is a pillar.  I harken to 2008 when that was a big thing at many of our firms.  If the library comes out with a plan that talks about increasing staff you will have a problem.</a:t>
            </a:r>
          </a:p>
          <a:p>
            <a:endParaRPr lang="en-CA" baseline="0" dirty="0" smtClean="0"/>
          </a:p>
          <a:p>
            <a:r>
              <a:rPr lang="en-CA" baseline="0" dirty="0" smtClean="0"/>
              <a:t>Strategic Management Model –  helps determine how you get there</a:t>
            </a:r>
          </a:p>
          <a:p>
            <a:endParaRPr lang="en-CA" dirty="0" smtClean="0"/>
          </a:p>
          <a:p>
            <a:endParaRPr lang="en-CA"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14</a:t>
            </a:fld>
            <a:endParaRPr lang="en-US"/>
          </a:p>
        </p:txBody>
      </p:sp>
    </p:spTree>
    <p:extLst>
      <p:ext uri="{BB962C8B-B14F-4D97-AF65-F5344CB8AC3E}">
        <p14:creationId xmlns:p14="http://schemas.microsoft.com/office/powerpoint/2010/main" val="197857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CA" baseline="0" dirty="0" smtClean="0"/>
              <a:t>All the pictures used are from a walk Connie and I did – we walked from France through northern Spain along the Camino de Santiago de </a:t>
            </a:r>
            <a:r>
              <a:rPr lang="en-CA" baseline="0" dirty="0" err="1" smtClean="0"/>
              <a:t>Compostela</a:t>
            </a:r>
            <a:r>
              <a:rPr lang="en-CA" baseline="0" dirty="0" smtClean="0"/>
              <a:t>.  Just as a reference, the way is marked with yellow arrows or shell images.   I am surprised how often I can repurpose the pictures taken on the trip.</a:t>
            </a:r>
          </a:p>
          <a:p>
            <a:endParaRPr lang="en-CA" baseline="0" dirty="0" smtClean="0"/>
          </a:p>
          <a:p>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Strategic Management  is the systematic implementation of  a strategy.  In our case, we wanted to get to Santiago.  There are many Camino’s across Spain, all going to Santiago, but taking different routes.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As you plan, you will find that the discussions, decisions, conclusions, are all unique to your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Long range planning is getting more difficult.</a:t>
            </a:r>
          </a:p>
          <a:p>
            <a:endParaRPr lang="en-CA" baseline="0" dirty="0" smtClean="0"/>
          </a:p>
        </p:txBody>
      </p:sp>
      <p:sp>
        <p:nvSpPr>
          <p:cNvPr id="4" name="Slide Number Placeholder 3"/>
          <p:cNvSpPr>
            <a:spLocks noGrp="1"/>
          </p:cNvSpPr>
          <p:nvPr>
            <p:ph type="sldNum" sz="quarter" idx="10"/>
          </p:nvPr>
        </p:nvSpPr>
        <p:spPr/>
        <p:txBody>
          <a:bodyPr/>
          <a:lstStyle/>
          <a:p>
            <a:fld id="{290368E3-47E0-459C-9B77-858C42DB88EF}" type="slidenum">
              <a:rPr lang="en-US" smtClean="0"/>
              <a:t>15</a:t>
            </a:fld>
            <a:endParaRPr lang="en-US"/>
          </a:p>
        </p:txBody>
      </p:sp>
    </p:spTree>
    <p:extLst>
      <p:ext uri="{BB962C8B-B14F-4D97-AF65-F5344CB8AC3E}">
        <p14:creationId xmlns:p14="http://schemas.microsoft.com/office/powerpoint/2010/main" val="1541561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need to anticipate</a:t>
            </a:r>
            <a:r>
              <a:rPr lang="en-CA" baseline="0" dirty="0" smtClean="0"/>
              <a:t> the immediate.</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16</a:t>
            </a:fld>
            <a:endParaRPr lang="en-US"/>
          </a:p>
        </p:txBody>
      </p:sp>
    </p:spTree>
    <p:extLst>
      <p:ext uri="{BB962C8B-B14F-4D97-AF65-F5344CB8AC3E}">
        <p14:creationId xmlns:p14="http://schemas.microsoft.com/office/powerpoint/2010/main" val="288741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But there is no harm at looing into the future to see what</a:t>
            </a:r>
            <a:r>
              <a:rPr lang="en-CA" baseline="0" dirty="0" smtClean="0"/>
              <a:t> awaits us.</a:t>
            </a:r>
            <a:endParaRPr lang="en-US" dirty="0"/>
          </a:p>
        </p:txBody>
      </p:sp>
      <p:sp>
        <p:nvSpPr>
          <p:cNvPr id="4" name="Slide Number Placeholder 3"/>
          <p:cNvSpPr>
            <a:spLocks noGrp="1"/>
          </p:cNvSpPr>
          <p:nvPr>
            <p:ph type="sldNum" sz="quarter" idx="10"/>
          </p:nvPr>
        </p:nvSpPr>
        <p:spPr/>
        <p:txBody>
          <a:bodyPr/>
          <a:lstStyle/>
          <a:p>
            <a:fld id="{290368E3-47E0-459C-9B77-858C42DB88EF}" type="slidenum">
              <a:rPr lang="en-US" smtClean="0"/>
              <a:t>17</a:t>
            </a:fld>
            <a:endParaRPr lang="en-US"/>
          </a:p>
        </p:txBody>
      </p:sp>
    </p:spTree>
    <p:extLst>
      <p:ext uri="{BB962C8B-B14F-4D97-AF65-F5344CB8AC3E}">
        <p14:creationId xmlns:p14="http://schemas.microsoft.com/office/powerpoint/2010/main" val="18670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r>
              <a:rPr lang="en-CA" baseline="0" dirty="0" smtClean="0"/>
              <a:t>We could talk about our employers – the organizations  you work in.  They may not be very mature or they may be at level 5.  Either way, what we are going to discuss is your library’s level of maturity.  </a:t>
            </a:r>
          </a:p>
          <a:p>
            <a:endParaRPr lang="en-CA" baseline="0" dirty="0" smtClean="0"/>
          </a:p>
          <a:p>
            <a:r>
              <a:rPr lang="en-CA" baseline="0" dirty="0" smtClean="0"/>
              <a:t>And note, I will just use the term library for simplicity’s sake.</a:t>
            </a:r>
          </a:p>
          <a:p>
            <a:endParaRPr lang="en-CA" baseline="0" dirty="0" smtClean="0"/>
          </a:p>
          <a:p>
            <a:r>
              <a:rPr lang="en-CA" baseline="0" dirty="0" smtClean="0"/>
              <a:t>I think you can all determine what we should aspire to.  If we look at the dimensions  that should be considered in the evaluation, we will see that many of them are discussed in the elements of a High Performing Organization, which we will talk about later.</a:t>
            </a:r>
          </a:p>
          <a:p>
            <a:endParaRPr lang="en-CA" baseline="0" dirty="0" smtClean="0"/>
          </a:p>
        </p:txBody>
      </p:sp>
      <p:sp>
        <p:nvSpPr>
          <p:cNvPr id="4" name="Slide Number Placeholder 3"/>
          <p:cNvSpPr>
            <a:spLocks noGrp="1"/>
          </p:cNvSpPr>
          <p:nvPr>
            <p:ph type="sldNum" sz="quarter" idx="10"/>
          </p:nvPr>
        </p:nvSpPr>
        <p:spPr/>
        <p:txBody>
          <a:bodyPr/>
          <a:lstStyle/>
          <a:p>
            <a:fld id="{290368E3-47E0-459C-9B77-858C42DB88EF}" type="slidenum">
              <a:rPr lang="en-US" smtClean="0"/>
              <a:t>18</a:t>
            </a:fld>
            <a:endParaRPr lang="en-US"/>
          </a:p>
        </p:txBody>
      </p:sp>
    </p:spTree>
    <p:extLst>
      <p:ext uri="{BB962C8B-B14F-4D97-AF65-F5344CB8AC3E}">
        <p14:creationId xmlns:p14="http://schemas.microsoft.com/office/powerpoint/2010/main" val="1399887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300D2A-D903-634F-9878-2BE68D553918}"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178225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00D2A-D903-634F-9878-2BE68D553918}"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998306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00D2A-D903-634F-9878-2BE68D553918}"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244703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300D2A-D903-634F-9878-2BE68D553918}"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122728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300D2A-D903-634F-9878-2BE68D553918}"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44737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300D2A-D903-634F-9878-2BE68D553918}"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65932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300D2A-D903-634F-9878-2BE68D553918}" type="datetimeFigureOut">
              <a:rPr lang="en-US" smtClean="0"/>
              <a:t>5/4/2017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274850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300D2A-D903-634F-9878-2BE68D553918}" type="datetimeFigureOut">
              <a:rPr lang="en-US" smtClean="0"/>
              <a:t>5/4/2017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16675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00D2A-D903-634F-9878-2BE68D553918}" type="datetimeFigureOut">
              <a:rPr lang="en-US" smtClean="0"/>
              <a:t>5/4/2017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26511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300D2A-D903-634F-9878-2BE68D553918}"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182567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300D2A-D903-634F-9878-2BE68D553918}"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04948-9134-0F46-B20B-D0E36460CD85}" type="slidenum">
              <a:rPr lang="en-US" smtClean="0"/>
              <a:t>‹#›</a:t>
            </a:fld>
            <a:endParaRPr lang="en-US"/>
          </a:p>
        </p:txBody>
      </p:sp>
    </p:spTree>
    <p:extLst>
      <p:ext uri="{BB962C8B-B14F-4D97-AF65-F5344CB8AC3E}">
        <p14:creationId xmlns:p14="http://schemas.microsoft.com/office/powerpoint/2010/main" val="919898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00D2A-D903-634F-9878-2BE68D553918}" type="datetimeFigureOut">
              <a:rPr lang="en-US" smtClean="0"/>
              <a:t>5/4/2017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04948-9134-0F46-B20B-D0E36460CD85}" type="slidenum">
              <a:rPr lang="en-US" smtClean="0"/>
              <a:t>‹#›</a:t>
            </a:fld>
            <a:endParaRPr lang="en-US"/>
          </a:p>
        </p:txBody>
      </p:sp>
    </p:spTree>
    <p:extLst>
      <p:ext uri="{BB962C8B-B14F-4D97-AF65-F5344CB8AC3E}">
        <p14:creationId xmlns:p14="http://schemas.microsoft.com/office/powerpoint/2010/main" val="209737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24366"/>
            <a:ext cx="9144000" cy="2076773"/>
          </a:xfrm>
          <a:solidFill>
            <a:schemeClr val="accent1"/>
          </a:solidFill>
        </p:spPr>
        <p:txBody>
          <a:bodyPr/>
          <a:lstStyle/>
          <a:p>
            <a:r>
              <a:rPr lang="en-US" dirty="0" smtClean="0">
                <a:solidFill>
                  <a:schemeClr val="bg1"/>
                </a:solidFill>
              </a:rPr>
              <a:t>Planning Strategically </a:t>
            </a:r>
            <a:br>
              <a:rPr lang="en-US" dirty="0" smtClean="0">
                <a:solidFill>
                  <a:schemeClr val="bg1"/>
                </a:solidFill>
              </a:rPr>
            </a:br>
            <a:r>
              <a:rPr lang="en-US" dirty="0" smtClean="0">
                <a:solidFill>
                  <a:schemeClr val="bg1"/>
                </a:solidFill>
              </a:rPr>
              <a:t>for the Future</a:t>
            </a:r>
            <a:endParaRPr lang="en-US" dirty="0">
              <a:solidFill>
                <a:schemeClr val="bg1"/>
              </a:solidFill>
            </a:endParaRPr>
          </a:p>
        </p:txBody>
      </p:sp>
      <p:sp>
        <p:nvSpPr>
          <p:cNvPr id="3" name="Subtitle 2"/>
          <p:cNvSpPr>
            <a:spLocks noGrp="1"/>
          </p:cNvSpPr>
          <p:nvPr>
            <p:ph type="subTitle" idx="1"/>
          </p:nvPr>
        </p:nvSpPr>
        <p:spPr/>
        <p:txBody>
          <a:bodyPr>
            <a:normAutofit lnSpcReduction="10000"/>
          </a:bodyPr>
          <a:lstStyle/>
          <a:p>
            <a:pPr algn="r"/>
            <a:r>
              <a:rPr lang="en-US" dirty="0" smtClean="0"/>
              <a:t>Joan </a:t>
            </a:r>
            <a:r>
              <a:rPr lang="en-US" dirty="0" err="1" smtClean="0"/>
              <a:t>Rataic</a:t>
            </a:r>
            <a:r>
              <a:rPr lang="en-US" dirty="0" smtClean="0"/>
              <a:t>-Lang, Toronto Lawyers Association</a:t>
            </a:r>
            <a:br>
              <a:rPr lang="en-US" dirty="0" smtClean="0"/>
            </a:br>
            <a:r>
              <a:rPr lang="en-US" dirty="0" smtClean="0"/>
              <a:t>Connie Crosby, Crosby Group Consulting</a:t>
            </a:r>
          </a:p>
          <a:p>
            <a:pPr algn="r"/>
            <a:r>
              <a:rPr lang="en-US" dirty="0" smtClean="0"/>
              <a:t>CALL/ACBD 2017, Ottawa, ON</a:t>
            </a:r>
          </a:p>
          <a:p>
            <a:pPr algn="r"/>
            <a:r>
              <a:rPr lang="en-US" dirty="0" smtClean="0"/>
              <a:t>Tuesday, May 9, 2017</a:t>
            </a:r>
            <a:endParaRPr lang="en-US" dirty="0"/>
          </a:p>
        </p:txBody>
      </p:sp>
      <p:sp>
        <p:nvSpPr>
          <p:cNvPr id="4" name="TextBox 3"/>
          <p:cNvSpPr txBox="1"/>
          <p:nvPr/>
        </p:nvSpPr>
        <p:spPr>
          <a:xfrm>
            <a:off x="110359" y="6106905"/>
            <a:ext cx="2317531" cy="461665"/>
          </a:xfrm>
          <a:prstGeom prst="rect">
            <a:avLst/>
          </a:prstGeom>
          <a:noFill/>
        </p:spPr>
        <p:txBody>
          <a:bodyPr wrap="square" rtlCol="0">
            <a:spAutoFit/>
          </a:bodyPr>
          <a:lstStyle/>
          <a:p>
            <a:r>
              <a:rPr lang="en-US" sz="2400" dirty="0" smtClean="0"/>
              <a:t>Sponsored by: </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495" y="5968246"/>
            <a:ext cx="4572000" cy="521494"/>
          </a:xfrm>
          <a:prstGeom prst="rect">
            <a:avLst/>
          </a:prstGeom>
        </p:spPr>
      </p:pic>
    </p:spTree>
    <p:extLst>
      <p:ext uri="{BB962C8B-B14F-4D97-AF65-F5344CB8AC3E}">
        <p14:creationId xmlns:p14="http://schemas.microsoft.com/office/powerpoint/2010/main" val="764280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 y="-1051560"/>
            <a:ext cx="12326112" cy="9244584"/>
          </a:xfrm>
          <a:prstGeom prst="rect">
            <a:avLst/>
          </a:prstGeom>
        </p:spPr>
      </p:pic>
      <p:sp>
        <p:nvSpPr>
          <p:cNvPr id="2" name="Title 1"/>
          <p:cNvSpPr>
            <a:spLocks noGrp="1"/>
          </p:cNvSpPr>
          <p:nvPr>
            <p:ph type="title"/>
          </p:nvPr>
        </p:nvSpPr>
        <p:spPr>
          <a:xfrm>
            <a:off x="7440168" y="343058"/>
            <a:ext cx="5013960" cy="1325563"/>
          </a:xfrm>
          <a:solidFill>
            <a:schemeClr val="accent1"/>
          </a:solidFill>
        </p:spPr>
        <p:txBody>
          <a:bodyPr/>
          <a:lstStyle/>
          <a:p>
            <a:r>
              <a:rPr lang="en-US" b="1" dirty="0" smtClean="0">
                <a:solidFill>
                  <a:schemeClr val="bg2"/>
                </a:solidFill>
              </a:rPr>
              <a:t>Breaking old models</a:t>
            </a:r>
            <a:endParaRPr lang="en-US" b="1" dirty="0">
              <a:solidFill>
                <a:schemeClr val="bg2"/>
              </a:solidFill>
            </a:endParaRPr>
          </a:p>
        </p:txBody>
      </p:sp>
      <p:sp>
        <p:nvSpPr>
          <p:cNvPr id="4" name="TextBox 3"/>
          <p:cNvSpPr txBox="1"/>
          <p:nvPr/>
        </p:nvSpPr>
        <p:spPr>
          <a:xfrm>
            <a:off x="822960" y="6163056"/>
            <a:ext cx="3968496" cy="369332"/>
          </a:xfrm>
          <a:prstGeom prst="rect">
            <a:avLst/>
          </a:prstGeom>
          <a:noFill/>
        </p:spPr>
        <p:txBody>
          <a:bodyPr wrap="square" rtlCol="0">
            <a:spAutoFit/>
          </a:bodyPr>
          <a:lstStyle/>
          <a:p>
            <a:r>
              <a:rPr lang="en-US" dirty="0" smtClean="0">
                <a:solidFill>
                  <a:schemeClr val="bg2"/>
                </a:solidFill>
              </a:rPr>
              <a:t>Source:  https://</a:t>
            </a:r>
            <a:r>
              <a:rPr lang="en-US" dirty="0" err="1" smtClean="0">
                <a:solidFill>
                  <a:schemeClr val="bg2"/>
                </a:solidFill>
              </a:rPr>
              <a:t>flic.kr</a:t>
            </a:r>
            <a:r>
              <a:rPr lang="en-US" dirty="0" smtClean="0">
                <a:solidFill>
                  <a:schemeClr val="bg2"/>
                </a:solidFill>
              </a:rPr>
              <a:t>/p/</a:t>
            </a:r>
            <a:r>
              <a:rPr lang="en-US" dirty="0" err="1" smtClean="0">
                <a:solidFill>
                  <a:schemeClr val="bg2"/>
                </a:solidFill>
              </a:rPr>
              <a:t>aqJGo</a:t>
            </a:r>
            <a:endParaRPr lang="en-US" dirty="0">
              <a:solidFill>
                <a:schemeClr val="bg2"/>
              </a:solidFill>
            </a:endParaRPr>
          </a:p>
        </p:txBody>
      </p:sp>
    </p:spTree>
    <p:extLst>
      <p:ext uri="{BB962C8B-B14F-4D97-AF65-F5344CB8AC3E}">
        <p14:creationId xmlns:p14="http://schemas.microsoft.com/office/powerpoint/2010/main" val="1990458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3829"/>
            <a:ext cx="12539472" cy="8370098"/>
          </a:xfrm>
          <a:prstGeom prst="rect">
            <a:avLst/>
          </a:prstGeom>
        </p:spPr>
      </p:pic>
      <p:sp>
        <p:nvSpPr>
          <p:cNvPr id="2" name="Title 1"/>
          <p:cNvSpPr>
            <a:spLocks noGrp="1"/>
          </p:cNvSpPr>
          <p:nvPr>
            <p:ph type="title"/>
          </p:nvPr>
        </p:nvSpPr>
        <p:spPr>
          <a:xfrm>
            <a:off x="0" y="5509026"/>
            <a:ext cx="7662672" cy="923758"/>
          </a:xfrm>
          <a:solidFill>
            <a:schemeClr val="accent6"/>
          </a:solidFill>
        </p:spPr>
        <p:txBody>
          <a:bodyPr>
            <a:normAutofit/>
          </a:bodyPr>
          <a:lstStyle/>
          <a:p>
            <a:r>
              <a:rPr lang="en-US" b="1" dirty="0" smtClean="0">
                <a:solidFill>
                  <a:schemeClr val="bg2"/>
                </a:solidFill>
              </a:rPr>
              <a:t>Desire to make costs predictable</a:t>
            </a:r>
            <a:endParaRPr lang="en-US" b="1" dirty="0">
              <a:solidFill>
                <a:schemeClr val="bg2"/>
              </a:solidFill>
            </a:endParaRPr>
          </a:p>
        </p:txBody>
      </p:sp>
      <p:sp>
        <p:nvSpPr>
          <p:cNvPr id="3" name="TextBox 2"/>
          <p:cNvSpPr txBox="1"/>
          <p:nvPr/>
        </p:nvSpPr>
        <p:spPr>
          <a:xfrm>
            <a:off x="0" y="4777634"/>
            <a:ext cx="2834640" cy="461665"/>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smtClean="0">
                <a:solidFill>
                  <a:schemeClr val="bg2"/>
                </a:solidFill>
              </a:rPr>
              <a:t>Result</a:t>
            </a:r>
            <a:endParaRPr lang="en-US" sz="2400" b="1" dirty="0">
              <a:solidFill>
                <a:schemeClr val="bg2"/>
              </a:solidFill>
            </a:endParaRPr>
          </a:p>
        </p:txBody>
      </p:sp>
      <p:sp>
        <p:nvSpPr>
          <p:cNvPr id="5" name="TextBox 4"/>
          <p:cNvSpPr txBox="1"/>
          <p:nvPr/>
        </p:nvSpPr>
        <p:spPr>
          <a:xfrm>
            <a:off x="9009462" y="6488668"/>
            <a:ext cx="3182538" cy="369332"/>
          </a:xfrm>
          <a:prstGeom prst="rect">
            <a:avLst/>
          </a:prstGeom>
          <a:noFill/>
        </p:spPr>
        <p:txBody>
          <a:bodyPr wrap="none" rtlCol="0">
            <a:spAutoFit/>
          </a:bodyPr>
          <a:lstStyle/>
          <a:p>
            <a:r>
              <a:rPr lang="en-US" dirty="0" smtClean="0">
                <a:solidFill>
                  <a:schemeClr val="bg2">
                    <a:lumMod val="75000"/>
                  </a:schemeClr>
                </a:solidFill>
              </a:rPr>
              <a:t>Source: https://</a:t>
            </a:r>
            <a:r>
              <a:rPr lang="en-US" dirty="0" err="1" smtClean="0">
                <a:solidFill>
                  <a:schemeClr val="bg2">
                    <a:lumMod val="75000"/>
                  </a:schemeClr>
                </a:solidFill>
              </a:rPr>
              <a:t>flic.kr</a:t>
            </a:r>
            <a:r>
              <a:rPr lang="en-US" dirty="0" smtClean="0">
                <a:solidFill>
                  <a:schemeClr val="bg2">
                    <a:lumMod val="75000"/>
                  </a:schemeClr>
                </a:solidFill>
              </a:rPr>
              <a:t>/p/dP1j9K </a:t>
            </a:r>
            <a:endParaRPr lang="en-US" dirty="0">
              <a:solidFill>
                <a:schemeClr val="bg2">
                  <a:lumMod val="75000"/>
                </a:schemeClr>
              </a:solidFill>
            </a:endParaRPr>
          </a:p>
        </p:txBody>
      </p:sp>
    </p:spTree>
    <p:extLst>
      <p:ext uri="{BB962C8B-B14F-4D97-AF65-F5344CB8AC3E}">
        <p14:creationId xmlns:p14="http://schemas.microsoft.com/office/powerpoint/2010/main" val="11633334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381"/>
            <a:ext cx="12192000" cy="8126015"/>
          </a:xfrm>
          <a:prstGeom prst="rect">
            <a:avLst/>
          </a:prstGeom>
        </p:spPr>
      </p:pic>
      <p:sp>
        <p:nvSpPr>
          <p:cNvPr id="2" name="Title 1"/>
          <p:cNvSpPr>
            <a:spLocks noGrp="1"/>
          </p:cNvSpPr>
          <p:nvPr>
            <p:ph type="title"/>
          </p:nvPr>
        </p:nvSpPr>
        <p:spPr>
          <a:xfrm>
            <a:off x="0" y="5550195"/>
            <a:ext cx="5779008" cy="923758"/>
          </a:xfrm>
          <a:solidFill>
            <a:schemeClr val="accent6"/>
          </a:solidFill>
        </p:spPr>
        <p:txBody>
          <a:bodyPr>
            <a:normAutofit/>
          </a:bodyPr>
          <a:lstStyle/>
          <a:p>
            <a:r>
              <a:rPr lang="en-US" b="1" dirty="0" smtClean="0">
                <a:solidFill>
                  <a:schemeClr val="bg2"/>
                </a:solidFill>
              </a:rPr>
              <a:t>Striving to be innovative</a:t>
            </a:r>
            <a:endParaRPr lang="en-US" b="1" dirty="0">
              <a:solidFill>
                <a:schemeClr val="bg2"/>
              </a:solidFill>
            </a:endParaRPr>
          </a:p>
        </p:txBody>
      </p:sp>
      <p:sp>
        <p:nvSpPr>
          <p:cNvPr id="3" name="TextBox 2"/>
          <p:cNvSpPr txBox="1"/>
          <p:nvPr/>
        </p:nvSpPr>
        <p:spPr>
          <a:xfrm>
            <a:off x="0" y="4832498"/>
            <a:ext cx="2834640" cy="461665"/>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smtClean="0">
                <a:solidFill>
                  <a:schemeClr val="bg2"/>
                </a:solidFill>
              </a:rPr>
              <a:t>Result</a:t>
            </a:r>
            <a:endParaRPr lang="en-US" sz="2400" b="1" dirty="0">
              <a:solidFill>
                <a:schemeClr val="bg2"/>
              </a:solidFill>
            </a:endParaRPr>
          </a:p>
        </p:txBody>
      </p:sp>
      <p:sp>
        <p:nvSpPr>
          <p:cNvPr id="4" name="TextBox 3"/>
          <p:cNvSpPr txBox="1"/>
          <p:nvPr/>
        </p:nvSpPr>
        <p:spPr>
          <a:xfrm>
            <a:off x="8942832" y="6473953"/>
            <a:ext cx="3097515" cy="369332"/>
          </a:xfrm>
          <a:prstGeom prst="rect">
            <a:avLst/>
          </a:prstGeom>
          <a:noFill/>
        </p:spPr>
        <p:txBody>
          <a:bodyPr wrap="none" rtlCol="0">
            <a:spAutoFit/>
          </a:bodyPr>
          <a:lstStyle/>
          <a:p>
            <a:r>
              <a:rPr lang="en-US" dirty="0" smtClean="0">
                <a:solidFill>
                  <a:schemeClr val="bg2">
                    <a:lumMod val="50000"/>
                  </a:schemeClr>
                </a:solidFill>
              </a:rPr>
              <a:t>Source: https://</a:t>
            </a:r>
            <a:r>
              <a:rPr lang="en-US" dirty="0" err="1" smtClean="0">
                <a:solidFill>
                  <a:schemeClr val="bg2">
                    <a:lumMod val="50000"/>
                  </a:schemeClr>
                </a:solidFill>
              </a:rPr>
              <a:t>flic.kr</a:t>
            </a:r>
            <a:r>
              <a:rPr lang="en-US" dirty="0" smtClean="0">
                <a:solidFill>
                  <a:schemeClr val="bg2">
                    <a:lumMod val="50000"/>
                  </a:schemeClr>
                </a:solidFill>
              </a:rPr>
              <a:t>/p/</a:t>
            </a:r>
            <a:r>
              <a:rPr lang="en-US" dirty="0" err="1" smtClean="0">
                <a:solidFill>
                  <a:schemeClr val="bg2">
                    <a:lumMod val="50000"/>
                  </a:schemeClr>
                </a:solidFill>
              </a:rPr>
              <a:t>eEFTfy</a:t>
            </a:r>
            <a:endParaRPr lang="en-US" dirty="0">
              <a:solidFill>
                <a:schemeClr val="bg2">
                  <a:lumMod val="50000"/>
                </a:schemeClr>
              </a:solidFill>
            </a:endParaRPr>
          </a:p>
        </p:txBody>
      </p:sp>
    </p:spTree>
    <p:extLst>
      <p:ext uri="{BB962C8B-B14F-4D97-AF65-F5344CB8AC3E}">
        <p14:creationId xmlns:p14="http://schemas.microsoft.com/office/powerpoint/2010/main" val="1454508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22919"/>
          </a:xfrm>
          <a:prstGeom prst="rect">
            <a:avLst/>
          </a:prstGeom>
        </p:spPr>
      </p:pic>
      <p:sp>
        <p:nvSpPr>
          <p:cNvPr id="2" name="Title 1"/>
          <p:cNvSpPr>
            <a:spLocks noGrp="1"/>
          </p:cNvSpPr>
          <p:nvPr>
            <p:ph type="title"/>
          </p:nvPr>
        </p:nvSpPr>
        <p:spPr>
          <a:xfrm>
            <a:off x="0" y="5676686"/>
            <a:ext cx="7790688" cy="923758"/>
          </a:xfrm>
          <a:solidFill>
            <a:schemeClr val="accent6"/>
          </a:solidFill>
        </p:spPr>
        <p:txBody>
          <a:bodyPr>
            <a:normAutofit/>
          </a:bodyPr>
          <a:lstStyle/>
          <a:p>
            <a:r>
              <a:rPr lang="en-US" b="1" dirty="0" smtClean="0">
                <a:solidFill>
                  <a:schemeClr val="bg2"/>
                </a:solidFill>
              </a:rPr>
              <a:t>Working with other professionals</a:t>
            </a:r>
            <a:endParaRPr lang="en-US" b="1" dirty="0">
              <a:solidFill>
                <a:schemeClr val="bg2"/>
              </a:solidFill>
            </a:endParaRPr>
          </a:p>
        </p:txBody>
      </p:sp>
      <p:sp>
        <p:nvSpPr>
          <p:cNvPr id="3" name="TextBox 2"/>
          <p:cNvSpPr txBox="1"/>
          <p:nvPr/>
        </p:nvSpPr>
        <p:spPr>
          <a:xfrm>
            <a:off x="0" y="4940595"/>
            <a:ext cx="2834640" cy="461665"/>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dirty="0" smtClean="0">
                <a:solidFill>
                  <a:schemeClr val="bg2"/>
                </a:solidFill>
              </a:rPr>
              <a:t>Result</a:t>
            </a:r>
            <a:endParaRPr lang="en-US" sz="2400" b="1" dirty="0">
              <a:solidFill>
                <a:schemeClr val="bg2"/>
              </a:solidFill>
            </a:endParaRPr>
          </a:p>
        </p:txBody>
      </p:sp>
      <p:sp>
        <p:nvSpPr>
          <p:cNvPr id="7" name="TextBox 6"/>
          <p:cNvSpPr txBox="1"/>
          <p:nvPr/>
        </p:nvSpPr>
        <p:spPr>
          <a:xfrm>
            <a:off x="164592" y="250550"/>
            <a:ext cx="2670048" cy="1169551"/>
          </a:xfrm>
          <a:prstGeom prst="rect">
            <a:avLst/>
          </a:prstGeom>
          <a:noFill/>
        </p:spPr>
        <p:txBody>
          <a:bodyPr wrap="square" rtlCol="0">
            <a:spAutoFit/>
          </a:bodyPr>
          <a:lstStyle/>
          <a:p>
            <a:r>
              <a:rPr lang="en-US" sz="1400" dirty="0" smtClean="0">
                <a:solidFill>
                  <a:schemeClr val="bg2">
                    <a:lumMod val="75000"/>
                  </a:schemeClr>
                </a:solidFill>
              </a:rPr>
              <a:t>Source: https://</a:t>
            </a:r>
            <a:r>
              <a:rPr lang="en-US" sz="1400" dirty="0" err="1" smtClean="0">
                <a:solidFill>
                  <a:schemeClr val="bg2">
                    <a:lumMod val="75000"/>
                  </a:schemeClr>
                </a:solidFill>
              </a:rPr>
              <a:t>commons.wikimedia.org</a:t>
            </a:r>
            <a:r>
              <a:rPr lang="en-US" sz="1400" dirty="0" smtClean="0">
                <a:solidFill>
                  <a:schemeClr val="bg2">
                    <a:lumMod val="75000"/>
                  </a:schemeClr>
                </a:solidFill>
              </a:rPr>
              <a:t>/wiki/File:Tv_classic_catwoman_%26_batgirl_cosplay_(14234105402).jpg</a:t>
            </a:r>
            <a:endParaRPr lang="en-US" sz="1400" dirty="0">
              <a:solidFill>
                <a:schemeClr val="bg2">
                  <a:lumMod val="75000"/>
                </a:schemeClr>
              </a:solidFill>
            </a:endParaRPr>
          </a:p>
        </p:txBody>
      </p:sp>
    </p:spTree>
    <p:extLst>
      <p:ext uri="{BB962C8B-B14F-4D97-AF65-F5344CB8AC3E}">
        <p14:creationId xmlns:p14="http://schemas.microsoft.com/office/powerpoint/2010/main" val="1251607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57201"/>
            <a:ext cx="7772400" cy="1470025"/>
          </a:xfrm>
        </p:spPr>
        <p:txBody>
          <a:bodyPr>
            <a:normAutofit fontScale="90000"/>
          </a:bodyPr>
          <a:lstStyle/>
          <a:p>
            <a:r>
              <a:rPr lang="en-CA" dirty="0" smtClean="0"/>
              <a:t>Planning: are you being strategic?</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905000"/>
            <a:ext cx="6426200" cy="4819650"/>
          </a:xfrm>
          <a:prstGeom prst="rect">
            <a:avLst/>
          </a:prstGeom>
        </p:spPr>
      </p:pic>
    </p:spTree>
    <p:extLst>
      <p:ext uri="{BB962C8B-B14F-4D97-AF65-F5344CB8AC3E}">
        <p14:creationId xmlns:p14="http://schemas.microsoft.com/office/powerpoint/2010/main" val="195993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your plan?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3966" y="1600201"/>
            <a:ext cx="5204068" cy="4525963"/>
          </a:xfrm>
        </p:spPr>
      </p:pic>
      <p:cxnSp>
        <p:nvCxnSpPr>
          <p:cNvPr id="11" name="Straight Arrow Connector 10"/>
          <p:cNvCxnSpPr/>
          <p:nvPr/>
        </p:nvCxnSpPr>
        <p:spPr>
          <a:xfrm flipH="1">
            <a:off x="4119562" y="3733800"/>
            <a:ext cx="76200" cy="838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0642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1423161"/>
            <a:ext cx="12192000" cy="9142398"/>
          </a:xfrm>
        </p:spPr>
      </p:pic>
    </p:spTree>
    <p:extLst>
      <p:ext uri="{BB962C8B-B14F-4D97-AF65-F5344CB8AC3E}">
        <p14:creationId xmlns:p14="http://schemas.microsoft.com/office/powerpoint/2010/main" val="1778875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084521"/>
            <a:ext cx="12192000" cy="9144001"/>
          </a:xfrm>
        </p:spPr>
      </p:pic>
    </p:spTree>
    <p:extLst>
      <p:ext uri="{BB962C8B-B14F-4D97-AF65-F5344CB8AC3E}">
        <p14:creationId xmlns:p14="http://schemas.microsoft.com/office/powerpoint/2010/main" val="1706294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What’s your strategic maturity level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243806"/>
            <a:ext cx="9152021" cy="5614195"/>
          </a:xfrm>
        </p:spPr>
      </p:pic>
    </p:spTree>
    <p:extLst>
      <p:ext uri="{BB962C8B-B14F-4D97-AF65-F5344CB8AC3E}">
        <p14:creationId xmlns:p14="http://schemas.microsoft.com/office/powerpoint/2010/main" val="4469060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Change ahead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7117" y="1524776"/>
            <a:ext cx="6742370" cy="5056777"/>
          </a:xfrm>
        </p:spPr>
      </p:pic>
    </p:spTree>
    <p:extLst>
      <p:ext uri="{BB962C8B-B14F-4D97-AF65-F5344CB8AC3E}">
        <p14:creationId xmlns:p14="http://schemas.microsoft.com/office/powerpoint/2010/main" val="74712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pPr algn="ctr"/>
            <a:r>
              <a:rPr lang="en-US" dirty="0" smtClean="0">
                <a:solidFill>
                  <a:schemeClr val="bg1"/>
                </a:solidFill>
              </a:rPr>
              <a:t>Planning Strategically for the Future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t>Introduction: New Law</a:t>
            </a:r>
          </a:p>
          <a:p>
            <a:r>
              <a:rPr lang="en-US" dirty="0" smtClean="0"/>
              <a:t>Strategic Planning &amp; Strategic Management</a:t>
            </a:r>
          </a:p>
          <a:p>
            <a:r>
              <a:rPr lang="en-US" dirty="0" smtClean="0"/>
              <a:t>Exercise: Threats and Opportunities</a:t>
            </a:r>
          </a:p>
          <a:p>
            <a:r>
              <a:rPr lang="en-US" dirty="0" smtClean="0"/>
              <a:t>High Performance Organizations</a:t>
            </a:r>
          </a:p>
          <a:p>
            <a:r>
              <a:rPr lang="en-US" smtClean="0"/>
              <a:t>Wrap-up: Measuring </a:t>
            </a:r>
            <a:r>
              <a:rPr lang="en-US" dirty="0" smtClean="0"/>
              <a:t>for Success</a:t>
            </a:r>
          </a:p>
        </p:txBody>
      </p:sp>
    </p:spTree>
    <p:extLst>
      <p:ext uri="{BB962C8B-B14F-4D97-AF65-F5344CB8AC3E}">
        <p14:creationId xmlns:p14="http://schemas.microsoft.com/office/powerpoint/2010/main" val="60092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How to respond to change?</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200" y="1600200"/>
            <a:ext cx="6502400" cy="4876800"/>
          </a:xfrm>
        </p:spPr>
      </p:pic>
    </p:spTree>
    <p:extLst>
      <p:ext uri="{BB962C8B-B14F-4D97-AF65-F5344CB8AC3E}">
        <p14:creationId xmlns:p14="http://schemas.microsoft.com/office/powerpoint/2010/main" val="16156364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Facets of Strategic Management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401" y="1690688"/>
            <a:ext cx="4779615" cy="4453732"/>
          </a:xfrm>
        </p:spPr>
      </p:pic>
    </p:spTree>
    <p:extLst>
      <p:ext uri="{BB962C8B-B14F-4D97-AF65-F5344CB8AC3E}">
        <p14:creationId xmlns:p14="http://schemas.microsoft.com/office/powerpoint/2010/main" val="1974762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534" y="1061448"/>
            <a:ext cx="3200400" cy="4602162"/>
          </a:xfrm>
        </p:spPr>
        <p:txBody>
          <a:bodyPr/>
          <a:lstStyle/>
          <a:p>
            <a:r>
              <a:rPr lang="en-CA" dirty="0" smtClean="0"/>
              <a:t>Step 1: What values does the library stand for?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341567" y="942293"/>
            <a:ext cx="6453963" cy="4840472"/>
          </a:xfrm>
        </p:spPr>
      </p:pic>
    </p:spTree>
    <p:extLst>
      <p:ext uri="{BB962C8B-B14F-4D97-AF65-F5344CB8AC3E}">
        <p14:creationId xmlns:p14="http://schemas.microsoft.com/office/powerpoint/2010/main" val="1986916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smtClean="0"/>
              <a:t>No one answer is right for all libraries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8692" y="1600201"/>
            <a:ext cx="6034617" cy="4525963"/>
          </a:xfrm>
        </p:spPr>
      </p:pic>
    </p:spTree>
    <p:extLst>
      <p:ext uri="{BB962C8B-B14F-4D97-AF65-F5344CB8AC3E}">
        <p14:creationId xmlns:p14="http://schemas.microsoft.com/office/powerpoint/2010/main" val="513214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smtClean="0"/>
              <a:t>Just figure out what is important in your organization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41749" y="1690688"/>
            <a:ext cx="6308502" cy="4731377"/>
          </a:xfrm>
        </p:spPr>
      </p:pic>
    </p:spTree>
    <p:extLst>
      <p:ext uri="{BB962C8B-B14F-4D97-AF65-F5344CB8AC3E}">
        <p14:creationId xmlns:p14="http://schemas.microsoft.com/office/powerpoint/2010/main" val="1295606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100" b="1" dirty="0"/>
              <a:t/>
            </a:r>
            <a:br>
              <a:rPr lang="en-CA" sz="3100" b="1" dirty="0"/>
            </a:br>
            <a:r>
              <a:rPr lang="en-CA" sz="3100" b="1" dirty="0"/>
              <a:t/>
            </a:r>
            <a:br>
              <a:rPr lang="en-CA" sz="3100" b="1" dirty="0"/>
            </a:br>
            <a:r>
              <a:rPr lang="en-CA" sz="3100" b="1" dirty="0"/>
              <a:t/>
            </a:r>
            <a:br>
              <a:rPr lang="en-CA" sz="3100" b="1" dirty="0"/>
            </a:br>
            <a:r>
              <a:rPr lang="en-CA" dirty="0"/>
              <a:t> </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0" indent="0" algn="ctr">
              <a:buNone/>
            </a:pPr>
            <a:r>
              <a:rPr lang="en-CA" sz="4000" b="1" dirty="0"/>
              <a:t/>
            </a:r>
            <a:br>
              <a:rPr lang="en-CA" sz="4000" b="1" dirty="0"/>
            </a:br>
            <a:r>
              <a:rPr lang="en-CA" sz="4000" b="1" dirty="0"/>
              <a:t>Step 2: What Have Been the Library’s Past </a:t>
            </a:r>
            <a:br>
              <a:rPr lang="en-CA" sz="4000" b="1" dirty="0"/>
            </a:br>
            <a:r>
              <a:rPr lang="en-CA" sz="4000" b="1" dirty="0"/>
              <a:t>Successes and Failures?</a:t>
            </a:r>
            <a:r>
              <a:rPr lang="en-US" sz="4000" b="1" dirty="0"/>
              <a:t/>
            </a:r>
            <a:br>
              <a:rPr lang="en-US" sz="4000" b="1" dirty="0"/>
            </a:br>
            <a:endParaRPr lang="en-US" sz="4000" dirty="0"/>
          </a:p>
        </p:txBody>
      </p:sp>
    </p:spTree>
    <p:extLst>
      <p:ext uri="{BB962C8B-B14F-4D97-AF65-F5344CB8AC3E}">
        <p14:creationId xmlns:p14="http://schemas.microsoft.com/office/powerpoint/2010/main" val="688289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557668"/>
            <a:ext cx="12369207" cy="9276905"/>
          </a:xfrm>
        </p:spPr>
      </p:pic>
    </p:spTree>
    <p:extLst>
      <p:ext uri="{BB962C8B-B14F-4D97-AF65-F5344CB8AC3E}">
        <p14:creationId xmlns:p14="http://schemas.microsoft.com/office/powerpoint/2010/main" val="1802364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75594"/>
            <a:ext cx="12157128" cy="9117846"/>
          </a:xfrm>
        </p:spPr>
      </p:pic>
    </p:spTree>
    <p:extLst>
      <p:ext uri="{BB962C8B-B14F-4D97-AF65-F5344CB8AC3E}">
        <p14:creationId xmlns:p14="http://schemas.microsoft.com/office/powerpoint/2010/main" val="1981773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000" b="1" dirty="0"/>
              <a:t/>
            </a:r>
            <a:br>
              <a:rPr lang="en-CA" sz="4000" b="1" dirty="0"/>
            </a:br>
            <a:r>
              <a:rPr lang="en-CA" sz="4000" b="1" dirty="0"/>
              <a:t/>
            </a:r>
            <a:br>
              <a:rPr lang="en-CA" sz="4000" b="1" dirty="0"/>
            </a:br>
            <a:r>
              <a:rPr lang="en-CA" sz="4000" b="1" dirty="0"/>
              <a:t>Step 3: What are the Library’s Main Functions? </a:t>
            </a:r>
            <a:r>
              <a:rPr lang="en-US" sz="4000" b="1" dirty="0"/>
              <a:t/>
            </a:r>
            <a:br>
              <a:rPr lang="en-US" sz="4000" b="1" dirty="0"/>
            </a:br>
            <a:endParaRPr lang="en-US" sz="40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endParaRPr lang="en-CA" dirty="0" smtClean="0"/>
          </a:p>
          <a:p>
            <a:pPr marL="0" indent="0" algn="ctr">
              <a:buNone/>
            </a:pPr>
            <a:r>
              <a:rPr lang="en-CA" sz="3600" dirty="0" smtClean="0"/>
              <a:t>What </a:t>
            </a:r>
            <a:r>
              <a:rPr lang="en-CA" sz="3600" dirty="0"/>
              <a:t>areas does the library focus on? </a:t>
            </a:r>
            <a:endParaRPr lang="en-CA" sz="3600" dirty="0" smtClean="0"/>
          </a:p>
          <a:p>
            <a:pPr marL="0" indent="0">
              <a:buNone/>
            </a:pPr>
            <a:endParaRPr lang="en-CA" dirty="0"/>
          </a:p>
          <a:p>
            <a:pPr marL="0" indent="0">
              <a:buNone/>
            </a:pPr>
            <a:endParaRPr lang="en-US" dirty="0"/>
          </a:p>
        </p:txBody>
      </p:sp>
    </p:spTree>
    <p:extLst>
      <p:ext uri="{BB962C8B-B14F-4D97-AF65-F5344CB8AC3E}">
        <p14:creationId xmlns:p14="http://schemas.microsoft.com/office/powerpoint/2010/main" val="2086179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345366"/>
            <a:ext cx="12271155" cy="9203366"/>
          </a:xfrm>
        </p:spPr>
      </p:pic>
    </p:spTree>
    <p:extLst>
      <p:ext uri="{BB962C8B-B14F-4D97-AF65-F5344CB8AC3E}">
        <p14:creationId xmlns:p14="http://schemas.microsoft.com/office/powerpoint/2010/main" val="435202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1952" y="2359151"/>
            <a:ext cx="8766048" cy="1150811"/>
          </a:xfrm>
          <a:solidFill>
            <a:schemeClr val="accent6"/>
          </a:solidFill>
        </p:spPr>
        <p:txBody>
          <a:bodyPr/>
          <a:lstStyle/>
          <a:p>
            <a:r>
              <a:rPr lang="en-CA" dirty="0" smtClean="0">
                <a:solidFill>
                  <a:schemeClr val="bg2"/>
                </a:solidFill>
              </a:rPr>
              <a:t>Welcome to </a:t>
            </a:r>
            <a:r>
              <a:rPr lang="en-CA" dirty="0" err="1" smtClean="0">
                <a:solidFill>
                  <a:schemeClr val="bg2"/>
                </a:solidFill>
              </a:rPr>
              <a:t>NewLaw</a:t>
            </a:r>
            <a:endParaRPr lang="en-US" dirty="0">
              <a:solidFill>
                <a:schemeClr val="bg2"/>
              </a:solidFill>
            </a:endParaRPr>
          </a:p>
        </p:txBody>
      </p:sp>
    </p:spTree>
    <p:extLst>
      <p:ext uri="{BB962C8B-B14F-4D97-AF65-F5344CB8AC3E}">
        <p14:creationId xmlns:p14="http://schemas.microsoft.com/office/powerpoint/2010/main" val="1242456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509823"/>
            <a:ext cx="12355033" cy="9266275"/>
          </a:xfrm>
        </p:spPr>
      </p:pic>
    </p:spTree>
    <p:extLst>
      <p:ext uri="{BB962C8B-B14F-4D97-AF65-F5344CB8AC3E}">
        <p14:creationId xmlns:p14="http://schemas.microsoft.com/office/powerpoint/2010/main" val="14132645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50605"/>
            <a:ext cx="12262884" cy="9197163"/>
          </a:xfrm>
        </p:spPr>
      </p:pic>
    </p:spTree>
    <p:extLst>
      <p:ext uri="{BB962C8B-B14F-4D97-AF65-F5344CB8AC3E}">
        <p14:creationId xmlns:p14="http://schemas.microsoft.com/office/powerpoint/2010/main" val="1456291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829190" y="847991"/>
            <a:ext cx="6868582" cy="5151437"/>
          </a:xfrm>
        </p:spPr>
      </p:pic>
    </p:spTree>
    <p:extLst>
      <p:ext uri="{BB962C8B-B14F-4D97-AF65-F5344CB8AC3E}">
        <p14:creationId xmlns:p14="http://schemas.microsoft.com/office/powerpoint/2010/main" val="564113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b="1" dirty="0"/>
              <a:t/>
            </a:r>
            <a:br>
              <a:rPr lang="en-CA" b="1" dirty="0"/>
            </a:br>
            <a:r>
              <a:rPr lang="en-CA" b="1" dirty="0"/>
              <a:t>Step 4: Who are the Library’s </a:t>
            </a:r>
            <a:r>
              <a:rPr lang="en-CA" b="1" dirty="0" smtClean="0"/>
              <a:t>Stakeholders?</a:t>
            </a:r>
            <a:r>
              <a:rPr lang="en-CA" b="1" dirty="0"/>
              <a:t/>
            </a:r>
            <a:br>
              <a:rPr lang="en-CA" b="1"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9218" y="1690688"/>
            <a:ext cx="6393564" cy="4795173"/>
          </a:xfrm>
        </p:spPr>
      </p:pic>
    </p:spTree>
    <p:extLst>
      <p:ext uri="{BB962C8B-B14F-4D97-AF65-F5344CB8AC3E}">
        <p14:creationId xmlns:p14="http://schemas.microsoft.com/office/powerpoint/2010/main" val="16767642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271463"/>
            <a:ext cx="9372600" cy="1554162"/>
          </a:xfrm>
        </p:spPr>
        <p:txBody>
          <a:bodyPr>
            <a:noAutofit/>
          </a:bodyPr>
          <a:lstStyle/>
          <a:p>
            <a:pPr algn="ctr"/>
            <a:r>
              <a:rPr lang="en-CA" sz="3600" b="1" dirty="0"/>
              <a:t/>
            </a:r>
            <a:br>
              <a:rPr lang="en-CA" sz="3600" b="1" dirty="0"/>
            </a:br>
            <a:r>
              <a:rPr lang="en-CA" sz="3600" b="1" dirty="0"/>
              <a:t>Step 4: Who are the Library’s Stakeholders and </a:t>
            </a:r>
            <a:br>
              <a:rPr lang="en-CA" sz="3600" b="1" dirty="0"/>
            </a:br>
            <a:r>
              <a:rPr lang="en-CA" sz="3600" b="1" dirty="0"/>
              <a:t>What do we Know About them?</a:t>
            </a:r>
            <a:r>
              <a:rPr lang="en-US" sz="3600" b="1" dirty="0"/>
              <a:t/>
            </a:r>
            <a:br>
              <a:rPr lang="en-US" sz="3600" b="1" dirty="0"/>
            </a:br>
            <a:endParaRPr lang="en-US" sz="3600" dirty="0"/>
          </a:p>
        </p:txBody>
      </p:sp>
      <p:sp>
        <p:nvSpPr>
          <p:cNvPr id="3" name="Content Placeholder 2"/>
          <p:cNvSpPr>
            <a:spLocks noGrp="1"/>
          </p:cNvSpPr>
          <p:nvPr>
            <p:ph idx="1"/>
          </p:nvPr>
        </p:nvSpPr>
        <p:spPr/>
        <p:txBody>
          <a:bodyPr>
            <a:normAutofit lnSpcReduction="10000"/>
          </a:bodyPr>
          <a:lstStyle/>
          <a:p>
            <a:pPr marL="0" indent="0">
              <a:buNone/>
            </a:pPr>
            <a:r>
              <a:rPr lang="en-CA" dirty="0"/>
              <a:t>Who are the individuals or groups that are affected by the </a:t>
            </a:r>
            <a:r>
              <a:rPr lang="en-CA" dirty="0" smtClean="0"/>
              <a:t>library’s </a:t>
            </a:r>
            <a:r>
              <a:rPr lang="en-CA" dirty="0"/>
              <a:t>activities?</a:t>
            </a:r>
            <a:endParaRPr lang="en-US" dirty="0"/>
          </a:p>
          <a:p>
            <a:endParaRPr lang="en-US" dirty="0"/>
          </a:p>
          <a:p>
            <a:pPr lvl="0"/>
            <a:r>
              <a:rPr lang="en-CA" dirty="0"/>
              <a:t>articling students </a:t>
            </a:r>
            <a:endParaRPr lang="en-US" dirty="0"/>
          </a:p>
          <a:p>
            <a:pPr lvl="0"/>
            <a:r>
              <a:rPr lang="en-CA" dirty="0"/>
              <a:t>associates</a:t>
            </a:r>
            <a:endParaRPr lang="en-US" dirty="0"/>
          </a:p>
          <a:p>
            <a:pPr lvl="0"/>
            <a:r>
              <a:rPr lang="en-CA" dirty="0" smtClean="0"/>
              <a:t>partners</a:t>
            </a:r>
          </a:p>
          <a:p>
            <a:pPr lvl="0"/>
            <a:r>
              <a:rPr lang="en-CA" dirty="0" smtClean="0"/>
              <a:t>others?</a:t>
            </a:r>
          </a:p>
          <a:p>
            <a:pPr lvl="0"/>
            <a:endParaRPr lang="en-CA" dirty="0" smtClean="0"/>
          </a:p>
          <a:p>
            <a:pPr marL="0" indent="0">
              <a:buNone/>
            </a:pPr>
            <a:r>
              <a:rPr lang="en-CA" dirty="0" smtClean="0"/>
              <a:t>In your organization -  who are they?</a:t>
            </a:r>
            <a:endParaRPr lang="en-US" dirty="0"/>
          </a:p>
          <a:p>
            <a:pPr marL="0" indent="0">
              <a:buNone/>
            </a:pPr>
            <a:endParaRPr lang="en-US" dirty="0"/>
          </a:p>
        </p:txBody>
      </p:sp>
    </p:spTree>
    <p:extLst>
      <p:ext uri="{BB962C8B-B14F-4D97-AF65-F5344CB8AC3E}">
        <p14:creationId xmlns:p14="http://schemas.microsoft.com/office/powerpoint/2010/main" val="209566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anim calcmode="lin" valueType="num">
                                      <p:cBhvr>
                                        <p:cTn id="2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61387"/>
          </a:xfrm>
        </p:spPr>
        <p:txBody>
          <a:bodyPr>
            <a:noAutofit/>
          </a:bodyPr>
          <a:lstStyle/>
          <a:p>
            <a:pPr algn="ctr"/>
            <a:r>
              <a:rPr lang="en-CA" sz="3600" b="1" dirty="0"/>
              <a:t/>
            </a:r>
            <a:br>
              <a:rPr lang="en-CA" sz="3600" b="1" dirty="0"/>
            </a:br>
            <a:r>
              <a:rPr lang="en-CA" sz="3600" b="1" dirty="0"/>
              <a:t/>
            </a:r>
            <a:br>
              <a:rPr lang="en-CA" sz="3600" b="1" dirty="0"/>
            </a:br>
            <a:r>
              <a:rPr lang="en-CA" sz="3600" b="1" dirty="0"/>
              <a:t/>
            </a:r>
            <a:br>
              <a:rPr lang="en-CA" sz="3600" b="1" dirty="0"/>
            </a:br>
            <a:r>
              <a:rPr lang="en-CA" sz="3600" b="1" dirty="0"/>
              <a:t>Step 5: </a:t>
            </a:r>
            <a:r>
              <a:rPr lang="en-CA" sz="3600" b="1" dirty="0" smtClean="0"/>
              <a:t>does </a:t>
            </a:r>
            <a:r>
              <a:rPr lang="en-CA" sz="3600" b="1" dirty="0"/>
              <a:t>the Environment Tell Us?</a:t>
            </a:r>
            <a:r>
              <a:rPr lang="en-US" sz="3600" b="1" dirty="0"/>
              <a:t/>
            </a:r>
            <a:br>
              <a:rPr lang="en-US" sz="3600" b="1" dirty="0"/>
            </a:br>
            <a:endParaRPr lang="en-US" sz="3600" dirty="0"/>
          </a:p>
        </p:txBody>
      </p:sp>
      <p:sp>
        <p:nvSpPr>
          <p:cNvPr id="3" name="Content Placeholder 2"/>
          <p:cNvSpPr>
            <a:spLocks noGrp="1"/>
          </p:cNvSpPr>
          <p:nvPr>
            <p:ph idx="1"/>
          </p:nvPr>
        </p:nvSpPr>
        <p:spPr/>
        <p:txBody>
          <a:bodyPr/>
          <a:lstStyle/>
          <a:p>
            <a:pPr marL="0" indent="0">
              <a:buNone/>
            </a:pPr>
            <a:r>
              <a:rPr lang="en-CA" b="1" dirty="0"/>
              <a:t>What </a:t>
            </a:r>
            <a:endParaRPr lang="en-CA" dirty="0"/>
          </a:p>
          <a:p>
            <a:pPr marL="0" indent="0">
              <a:buNone/>
            </a:pPr>
            <a:endParaRPr lang="en-CA" dirty="0" smtClean="0"/>
          </a:p>
          <a:p>
            <a:pPr marL="0" indent="0">
              <a:buNone/>
            </a:pPr>
            <a:endParaRPr lang="en-CA" dirty="0"/>
          </a:p>
          <a:p>
            <a:pPr marL="0" indent="0" algn="ctr">
              <a:buNone/>
            </a:pPr>
            <a:r>
              <a:rPr lang="en-CA" sz="4400" dirty="0"/>
              <a:t>SWOT Analysis</a:t>
            </a:r>
            <a:endParaRPr lang="en-US" sz="4400" dirty="0"/>
          </a:p>
        </p:txBody>
      </p:sp>
    </p:spTree>
    <p:extLst>
      <p:ext uri="{BB962C8B-B14F-4D97-AF65-F5344CB8AC3E}">
        <p14:creationId xmlns:p14="http://schemas.microsoft.com/office/powerpoint/2010/main" val="3052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Internal: Strengths &amp; Weaknesses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08912" y="1447801"/>
            <a:ext cx="4477486" cy="335811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382579"/>
            <a:ext cx="5560828" cy="4170621"/>
          </a:xfrm>
          <a:prstGeom prst="rect">
            <a:avLst/>
          </a:prstGeom>
        </p:spPr>
      </p:pic>
    </p:spTree>
    <p:extLst>
      <p:ext uri="{BB962C8B-B14F-4D97-AF65-F5344CB8AC3E}">
        <p14:creationId xmlns:p14="http://schemas.microsoft.com/office/powerpoint/2010/main" val="20471926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External: Opportunities &amp; Threats</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87180" y="2065111"/>
            <a:ext cx="4856236" cy="3642177"/>
          </a:xfrm>
        </p:spPr>
      </p:pic>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190263" y="1491878"/>
            <a:ext cx="3123317" cy="2342488"/>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211" y="4051667"/>
            <a:ext cx="3463741" cy="2597806"/>
          </a:xfrm>
          <a:prstGeom prst="rect">
            <a:avLst/>
          </a:prstGeom>
        </p:spPr>
      </p:pic>
    </p:spTree>
    <p:extLst>
      <p:ext uri="{BB962C8B-B14F-4D97-AF65-F5344CB8AC3E}">
        <p14:creationId xmlns:p14="http://schemas.microsoft.com/office/powerpoint/2010/main" val="1592651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50605"/>
            <a:ext cx="12192000" cy="9144000"/>
          </a:xfrm>
        </p:spPr>
      </p:pic>
    </p:spTree>
    <p:extLst>
      <p:ext uri="{BB962C8B-B14F-4D97-AF65-F5344CB8AC3E}">
        <p14:creationId xmlns:p14="http://schemas.microsoft.com/office/powerpoint/2010/main" val="619476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82989"/>
            <a:ext cx="12192000" cy="9144000"/>
          </a:xfrm>
        </p:spPr>
      </p:pic>
    </p:spTree>
    <p:extLst>
      <p:ext uri="{BB962C8B-B14F-4D97-AF65-F5344CB8AC3E}">
        <p14:creationId xmlns:p14="http://schemas.microsoft.com/office/powerpoint/2010/main" val="2138127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2688"/>
            <a:ext cx="12192000" cy="9144000"/>
          </a:xfrm>
          <a:prstGeom prst="rect">
            <a:avLst/>
          </a:prstGeom>
        </p:spPr>
      </p:pic>
      <p:sp>
        <p:nvSpPr>
          <p:cNvPr id="2" name="Title 1"/>
          <p:cNvSpPr>
            <a:spLocks noGrp="1"/>
          </p:cNvSpPr>
          <p:nvPr>
            <p:ph type="title"/>
          </p:nvPr>
        </p:nvSpPr>
        <p:spPr>
          <a:xfrm>
            <a:off x="7744968" y="1003393"/>
            <a:ext cx="4447032" cy="923758"/>
          </a:xfrm>
          <a:solidFill>
            <a:schemeClr val="accent2"/>
          </a:solidFill>
        </p:spPr>
        <p:txBody>
          <a:bodyPr/>
          <a:lstStyle/>
          <a:p>
            <a:r>
              <a:rPr lang="en-US" b="1" dirty="0">
                <a:solidFill>
                  <a:schemeClr val="bg2"/>
                </a:solidFill>
              </a:rPr>
              <a:t>E</a:t>
            </a:r>
            <a:r>
              <a:rPr lang="en-US" b="1" dirty="0" smtClean="0">
                <a:solidFill>
                  <a:schemeClr val="bg2"/>
                </a:solidFill>
              </a:rPr>
              <a:t>conomic changes</a:t>
            </a:r>
            <a:endParaRPr lang="en-US" b="1" dirty="0">
              <a:solidFill>
                <a:schemeClr val="bg2"/>
              </a:solidFill>
            </a:endParaRPr>
          </a:p>
        </p:txBody>
      </p:sp>
      <p:sp>
        <p:nvSpPr>
          <p:cNvPr id="3" name="TextBox 2"/>
          <p:cNvSpPr txBox="1"/>
          <p:nvPr/>
        </p:nvSpPr>
        <p:spPr>
          <a:xfrm>
            <a:off x="9357360" y="344016"/>
            <a:ext cx="2834640" cy="461665"/>
          </a:xfrm>
          <a:prstGeom prst="rect">
            <a:avLst/>
          </a:prstGeom>
          <a:solidFill>
            <a:schemeClr val="tx1">
              <a:lumMod val="65000"/>
              <a:lumOff val="3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solidFill>
                  <a:schemeClr val="bg2"/>
                </a:solidFill>
              </a:rPr>
              <a:t>Contributing</a:t>
            </a:r>
            <a:r>
              <a:rPr lang="en-US" sz="2400" dirty="0" smtClean="0"/>
              <a:t> </a:t>
            </a:r>
            <a:r>
              <a:rPr lang="en-US" sz="2400" dirty="0" smtClean="0">
                <a:solidFill>
                  <a:schemeClr val="bg2"/>
                </a:solidFill>
              </a:rPr>
              <a:t>Factor</a:t>
            </a:r>
            <a:endParaRPr lang="en-US" sz="2400" dirty="0">
              <a:solidFill>
                <a:schemeClr val="bg2"/>
              </a:solidFill>
            </a:endParaRPr>
          </a:p>
        </p:txBody>
      </p:sp>
      <p:sp>
        <p:nvSpPr>
          <p:cNvPr id="5" name="TextBox 4"/>
          <p:cNvSpPr txBox="1"/>
          <p:nvPr/>
        </p:nvSpPr>
        <p:spPr>
          <a:xfrm>
            <a:off x="1024128" y="6291072"/>
            <a:ext cx="3204019" cy="369332"/>
          </a:xfrm>
          <a:prstGeom prst="rect">
            <a:avLst/>
          </a:prstGeom>
          <a:noFill/>
        </p:spPr>
        <p:txBody>
          <a:bodyPr wrap="none" rtlCol="0">
            <a:spAutoFit/>
          </a:bodyPr>
          <a:lstStyle/>
          <a:p>
            <a:r>
              <a:rPr lang="en-US" dirty="0" smtClean="0">
                <a:solidFill>
                  <a:schemeClr val="bg2"/>
                </a:solidFill>
              </a:rPr>
              <a:t>Source: https://</a:t>
            </a:r>
            <a:r>
              <a:rPr lang="en-US" dirty="0" err="1" smtClean="0">
                <a:solidFill>
                  <a:schemeClr val="bg2"/>
                </a:solidFill>
              </a:rPr>
              <a:t>flic.kr</a:t>
            </a:r>
            <a:r>
              <a:rPr lang="en-US" dirty="0" smtClean="0">
                <a:solidFill>
                  <a:schemeClr val="bg2"/>
                </a:solidFill>
              </a:rPr>
              <a:t>/p/9cwVJU</a:t>
            </a:r>
            <a:endParaRPr lang="en-US" dirty="0">
              <a:solidFill>
                <a:schemeClr val="bg2"/>
              </a:solidFill>
            </a:endParaRPr>
          </a:p>
        </p:txBody>
      </p:sp>
    </p:spTree>
    <p:extLst>
      <p:ext uri="{BB962C8B-B14F-4D97-AF65-F5344CB8AC3E}">
        <p14:creationId xmlns:p14="http://schemas.microsoft.com/office/powerpoint/2010/main" val="57351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889" y="-1403498"/>
            <a:ext cx="12265889" cy="9199417"/>
          </a:xfrm>
        </p:spPr>
      </p:pic>
    </p:spTree>
    <p:extLst>
      <p:ext uri="{BB962C8B-B14F-4D97-AF65-F5344CB8AC3E}">
        <p14:creationId xmlns:p14="http://schemas.microsoft.com/office/powerpoint/2010/main" val="1656976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810" y="-2411858"/>
            <a:ext cx="12359810" cy="9269858"/>
          </a:xfrm>
        </p:spPr>
      </p:pic>
    </p:spTree>
    <p:extLst>
      <p:ext uri="{BB962C8B-B14F-4D97-AF65-F5344CB8AC3E}">
        <p14:creationId xmlns:p14="http://schemas.microsoft.com/office/powerpoint/2010/main" val="1281213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t>Step 6: What is the Library’s Vision?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14897" y="1690688"/>
            <a:ext cx="6703261" cy="5027446"/>
          </a:xfrm>
        </p:spPr>
      </p:pic>
    </p:spTree>
    <p:extLst>
      <p:ext uri="{BB962C8B-B14F-4D97-AF65-F5344CB8AC3E}">
        <p14:creationId xmlns:p14="http://schemas.microsoft.com/office/powerpoint/2010/main" val="460594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920" y="255070"/>
            <a:ext cx="8227237" cy="566738"/>
          </a:xfrm>
        </p:spPr>
        <p:txBody>
          <a:bodyPr>
            <a:noAutofit/>
          </a:bodyPr>
          <a:lstStyle/>
          <a:p>
            <a:pPr algn="ctr"/>
            <a:r>
              <a:rPr lang="en-CA" sz="3600" b="1" dirty="0"/>
              <a:t>Step 7: What is the Library’s Mission?</a:t>
            </a:r>
            <a:endParaRPr lang="en-US" sz="3600" dirty="0"/>
          </a:p>
        </p:txBody>
      </p:sp>
      <p:pic>
        <p:nvPicPr>
          <p:cNvPr id="4" name="Content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 r="11"/>
          <a:stretch>
            <a:fillRect/>
          </a:stretch>
        </p:blipFill>
        <p:spPr>
          <a:xfrm>
            <a:off x="2768600" y="1143554"/>
            <a:ext cx="6502400" cy="4876800"/>
          </a:xfrm>
        </p:spPr>
      </p:pic>
      <p:sp>
        <p:nvSpPr>
          <p:cNvPr id="5" name="Text Placeholder 4"/>
          <p:cNvSpPr>
            <a:spLocks noGrp="1"/>
          </p:cNvSpPr>
          <p:nvPr>
            <p:ph type="body" sz="half" idx="2"/>
          </p:nvPr>
        </p:nvSpPr>
        <p:spPr>
          <a:xfrm>
            <a:off x="3276600" y="6097109"/>
            <a:ext cx="5486400" cy="423862"/>
          </a:xfrm>
        </p:spPr>
        <p:txBody>
          <a:bodyPr/>
          <a:lstStyle/>
          <a:p>
            <a:r>
              <a:rPr lang="en-US" dirty="0"/>
              <a:t>Santiago de </a:t>
            </a:r>
            <a:r>
              <a:rPr lang="en-US" dirty="0" err="1"/>
              <a:t>Compostela</a:t>
            </a:r>
            <a:r>
              <a:rPr lang="en-US" dirty="0"/>
              <a:t> Cathedral</a:t>
            </a:r>
          </a:p>
        </p:txBody>
      </p:sp>
    </p:spTree>
    <p:extLst>
      <p:ext uri="{BB962C8B-B14F-4D97-AF65-F5344CB8AC3E}">
        <p14:creationId xmlns:p14="http://schemas.microsoft.com/office/powerpoint/2010/main" val="2593462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3600" b="1" dirty="0"/>
              <a:t/>
            </a:r>
            <a:br>
              <a:rPr lang="en-CA" sz="3600" b="1" dirty="0"/>
            </a:br>
            <a:r>
              <a:rPr lang="en-CA" sz="3600" b="1" dirty="0"/>
              <a:t/>
            </a:r>
            <a:br>
              <a:rPr lang="en-CA" sz="3600" b="1" dirty="0"/>
            </a:br>
            <a:r>
              <a:rPr lang="en-CA" sz="3600" b="1" dirty="0"/>
              <a:t>Step 8: How Will Success be Measured?</a:t>
            </a:r>
            <a:r>
              <a:rPr lang="en-US" sz="3600" b="1" dirty="0"/>
              <a:t/>
            </a:r>
            <a:br>
              <a:rPr lang="en-US" sz="3600" b="1" dirty="0"/>
            </a:br>
            <a:endParaRPr lang="en-US" sz="3600" dirty="0"/>
          </a:p>
        </p:txBody>
      </p:sp>
      <p:sp>
        <p:nvSpPr>
          <p:cNvPr id="3" name="Content Placeholder 2"/>
          <p:cNvSpPr>
            <a:spLocks noGrp="1"/>
          </p:cNvSpPr>
          <p:nvPr>
            <p:ph idx="1"/>
          </p:nvPr>
        </p:nvSpPr>
        <p:spPr/>
        <p:txBody>
          <a:bodyPr/>
          <a:lstStyle/>
          <a:p>
            <a:pPr marL="0" indent="0">
              <a:buNone/>
            </a:pPr>
            <a:endParaRPr lang="en-CA" dirty="0" smtClean="0"/>
          </a:p>
          <a:p>
            <a:pPr marL="0" indent="0">
              <a:buNone/>
            </a:pPr>
            <a:r>
              <a:rPr lang="en-CA" dirty="0" smtClean="0"/>
              <a:t>Each </a:t>
            </a:r>
            <a:r>
              <a:rPr lang="en-CA" dirty="0"/>
              <a:t>function  should have specific goals assigned to it, remembering that the goals need to be tangible outcomes.</a:t>
            </a:r>
            <a:endParaRPr lang="en-US" dirty="0"/>
          </a:p>
          <a:p>
            <a:pPr marL="0" indent="0">
              <a:buNone/>
            </a:pPr>
            <a:endParaRPr lang="en-US" dirty="0"/>
          </a:p>
        </p:txBody>
      </p:sp>
    </p:spTree>
    <p:extLst>
      <p:ext uri="{BB962C8B-B14F-4D97-AF65-F5344CB8AC3E}">
        <p14:creationId xmlns:p14="http://schemas.microsoft.com/office/powerpoint/2010/main" val="1261523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 r="11"/>
          <a:stretch>
            <a:fillRect/>
          </a:stretch>
        </p:blipFill>
        <p:spPr>
          <a:xfrm>
            <a:off x="4525925" y="797441"/>
            <a:ext cx="7315200" cy="5486400"/>
          </a:xfrm>
        </p:spPr>
      </p:pic>
      <p:sp>
        <p:nvSpPr>
          <p:cNvPr id="6" name="Text Placeholder 5"/>
          <p:cNvSpPr>
            <a:spLocks noGrp="1"/>
          </p:cNvSpPr>
          <p:nvPr>
            <p:ph type="body" sz="half" idx="2"/>
          </p:nvPr>
        </p:nvSpPr>
        <p:spPr>
          <a:xfrm>
            <a:off x="414486" y="1634847"/>
            <a:ext cx="3932237" cy="3811588"/>
          </a:xfrm>
        </p:spPr>
        <p:txBody>
          <a:bodyPr>
            <a:noAutofit/>
          </a:bodyPr>
          <a:lstStyle/>
          <a:p>
            <a:endParaRPr lang="en-CA" sz="3600" dirty="0"/>
          </a:p>
          <a:p>
            <a:pPr algn="ctr"/>
            <a:r>
              <a:rPr lang="en-CA" sz="3600" dirty="0"/>
              <a:t>A leisurely morning break.</a:t>
            </a:r>
            <a:endParaRPr lang="en-US" sz="3600" dirty="0"/>
          </a:p>
        </p:txBody>
      </p:sp>
    </p:spTree>
    <p:extLst>
      <p:ext uri="{BB962C8B-B14F-4D97-AF65-F5344CB8AC3E}">
        <p14:creationId xmlns:p14="http://schemas.microsoft.com/office/powerpoint/2010/main" val="10537796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 r="11"/>
          <a:stretch>
            <a:fillRect/>
          </a:stretch>
        </p:blipFill>
        <p:spPr>
          <a:xfrm>
            <a:off x="4909435" y="882225"/>
            <a:ext cx="7003067" cy="5252300"/>
          </a:xfrm>
        </p:spPr>
      </p:pic>
      <p:sp>
        <p:nvSpPr>
          <p:cNvPr id="6" name="Text Placeholder 5"/>
          <p:cNvSpPr>
            <a:spLocks noGrp="1"/>
          </p:cNvSpPr>
          <p:nvPr>
            <p:ph type="body" sz="half" idx="2"/>
          </p:nvPr>
        </p:nvSpPr>
        <p:spPr>
          <a:xfrm>
            <a:off x="775993" y="1602581"/>
            <a:ext cx="3932237" cy="3811588"/>
          </a:xfrm>
        </p:spPr>
        <p:txBody>
          <a:bodyPr>
            <a:normAutofit/>
          </a:bodyPr>
          <a:lstStyle/>
          <a:p>
            <a:endParaRPr lang="en-CA" sz="2000" dirty="0"/>
          </a:p>
          <a:p>
            <a:pPr algn="ctr"/>
            <a:r>
              <a:rPr lang="en-CA" sz="4000" dirty="0"/>
              <a:t>After dinner fun at the hostel with our new friends.</a:t>
            </a:r>
            <a:endParaRPr lang="en-US" sz="4000" dirty="0"/>
          </a:p>
        </p:txBody>
      </p:sp>
    </p:spTree>
    <p:extLst>
      <p:ext uri="{BB962C8B-B14F-4D97-AF65-F5344CB8AC3E}">
        <p14:creationId xmlns:p14="http://schemas.microsoft.com/office/powerpoint/2010/main" val="80457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3600" b="1" dirty="0"/>
              <a:t/>
            </a:r>
            <a:br>
              <a:rPr lang="en-CA" sz="3600" b="1" dirty="0"/>
            </a:br>
            <a:r>
              <a:rPr lang="en-CA" sz="3600" b="1" dirty="0"/>
              <a:t/>
            </a:r>
            <a:br>
              <a:rPr lang="en-CA" sz="3600" b="1" dirty="0"/>
            </a:br>
            <a:r>
              <a:rPr lang="en-CA" sz="3600" b="1" dirty="0"/>
              <a:t>Step 9: What are the Strategic Issues?</a:t>
            </a:r>
            <a:r>
              <a:rPr lang="en-US" sz="3600" b="1" dirty="0"/>
              <a:t/>
            </a:r>
            <a:br>
              <a:rPr lang="en-US" sz="3600" b="1" dirty="0"/>
            </a:br>
            <a:endParaRPr lang="en-US" sz="3600" dirty="0"/>
          </a:p>
        </p:txBody>
      </p:sp>
      <p:sp>
        <p:nvSpPr>
          <p:cNvPr id="3" name="Content Placeholder 2"/>
          <p:cNvSpPr>
            <a:spLocks noGrp="1"/>
          </p:cNvSpPr>
          <p:nvPr>
            <p:ph idx="1"/>
          </p:nvPr>
        </p:nvSpPr>
        <p:spPr>
          <a:xfrm>
            <a:off x="838200" y="2165867"/>
            <a:ext cx="10515600" cy="3065352"/>
          </a:xfrm>
        </p:spPr>
        <p:txBody>
          <a:bodyPr/>
          <a:lstStyle/>
          <a:p>
            <a:pPr marL="0" indent="0">
              <a:buNone/>
            </a:pPr>
            <a:r>
              <a:rPr lang="en-CA" dirty="0" smtClean="0"/>
              <a:t>“</a:t>
            </a:r>
            <a:r>
              <a:rPr lang="en-CA" dirty="0"/>
              <a:t>a strategic issue is any concern or problem serious enough to be considered an issue and requiring resolution.”  </a:t>
            </a:r>
            <a:endParaRPr lang="en-CA" dirty="0" smtClean="0"/>
          </a:p>
          <a:p>
            <a:pPr marL="0" indent="0">
              <a:buNone/>
            </a:pPr>
            <a:endParaRPr lang="en-CA" dirty="0" smtClean="0"/>
          </a:p>
          <a:p>
            <a:pPr marL="0" indent="0">
              <a:buNone/>
            </a:pPr>
            <a:r>
              <a:rPr lang="en-CA" sz="1800" dirty="0"/>
              <a:t>David </a:t>
            </a:r>
            <a:r>
              <a:rPr lang="en-CA" sz="1800" dirty="0" err="1"/>
              <a:t>Mikkelsen</a:t>
            </a:r>
            <a:r>
              <a:rPr lang="en-CA" sz="1800" dirty="0"/>
              <a:t>. "Chapter 5: Strategic Management." </a:t>
            </a:r>
            <a:r>
              <a:rPr lang="en-CA" sz="1800" i="1" dirty="0"/>
              <a:t>Canadian Association Management</a:t>
            </a:r>
            <a:r>
              <a:rPr lang="en-CA" dirty="0"/>
              <a:t>.</a:t>
            </a:r>
            <a:endParaRPr lang="en-US" dirty="0"/>
          </a:p>
          <a:p>
            <a:pPr marL="0" indent="0">
              <a:buNone/>
            </a:pPr>
            <a:endParaRPr lang="en-US" dirty="0"/>
          </a:p>
        </p:txBody>
      </p:sp>
    </p:spTree>
    <p:extLst>
      <p:ext uri="{BB962C8B-B14F-4D97-AF65-F5344CB8AC3E}">
        <p14:creationId xmlns:p14="http://schemas.microsoft.com/office/powerpoint/2010/main" val="10212141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298" y="79740"/>
            <a:ext cx="10515600" cy="1325563"/>
          </a:xfrm>
        </p:spPr>
        <p:txBody>
          <a:bodyPr>
            <a:normAutofit/>
          </a:bodyPr>
          <a:lstStyle/>
          <a:p>
            <a:r>
              <a:rPr lang="en-CA" dirty="0" smtClean="0"/>
              <a:t>Watch out for the wild dogs of Spain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87346" y="1337467"/>
            <a:ext cx="2983035" cy="223727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414" y="3707600"/>
            <a:ext cx="3799336" cy="28495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3707600"/>
            <a:ext cx="4082902" cy="3062177"/>
          </a:xfrm>
          <a:prstGeom prst="rect">
            <a:avLst/>
          </a:prstGeom>
        </p:spPr>
      </p:pic>
    </p:spTree>
    <p:extLst>
      <p:ext uri="{BB962C8B-B14F-4D97-AF65-F5344CB8AC3E}">
        <p14:creationId xmlns:p14="http://schemas.microsoft.com/office/powerpoint/2010/main" val="479015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Forgotten  walking poles or backpack</a:t>
            </a:r>
            <a:br>
              <a:rPr lang="en-CA" dirty="0" smtClean="0"/>
            </a:br>
            <a:r>
              <a:rPr lang="en-CA" dirty="0" smtClean="0"/>
              <a:t> . . . disaster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6267" y="1690688"/>
            <a:ext cx="6639466" cy="4979600"/>
          </a:xfrm>
        </p:spPr>
      </p:pic>
    </p:spTree>
    <p:extLst>
      <p:ext uri="{BB962C8B-B14F-4D97-AF65-F5344CB8AC3E}">
        <p14:creationId xmlns:p14="http://schemas.microsoft.com/office/powerpoint/2010/main" val="329294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24" y="-1273909"/>
            <a:ext cx="12649200" cy="8375154"/>
          </a:xfrm>
          <a:prstGeom prst="rect">
            <a:avLst/>
          </a:prstGeom>
        </p:spPr>
      </p:pic>
      <p:sp>
        <p:nvSpPr>
          <p:cNvPr id="2" name="Title 1"/>
          <p:cNvSpPr>
            <a:spLocks noGrp="1"/>
          </p:cNvSpPr>
          <p:nvPr>
            <p:ph type="title"/>
          </p:nvPr>
        </p:nvSpPr>
        <p:spPr>
          <a:xfrm>
            <a:off x="6342888" y="937153"/>
            <a:ext cx="5961888" cy="923758"/>
          </a:xfrm>
          <a:solidFill>
            <a:schemeClr val="accent2"/>
          </a:solidFill>
        </p:spPr>
        <p:txBody>
          <a:bodyPr/>
          <a:lstStyle/>
          <a:p>
            <a:r>
              <a:rPr lang="en-US" b="1" dirty="0" smtClean="0">
                <a:solidFill>
                  <a:schemeClr val="bg2"/>
                </a:solidFill>
              </a:rPr>
              <a:t>Corporate client demand</a:t>
            </a:r>
            <a:endParaRPr lang="en-US" b="1" dirty="0">
              <a:solidFill>
                <a:schemeClr val="bg2"/>
              </a:solidFill>
            </a:endParaRPr>
          </a:p>
        </p:txBody>
      </p:sp>
      <p:sp>
        <p:nvSpPr>
          <p:cNvPr id="3" name="TextBox 2"/>
          <p:cNvSpPr txBox="1"/>
          <p:nvPr/>
        </p:nvSpPr>
        <p:spPr>
          <a:xfrm>
            <a:off x="9470136" y="347472"/>
            <a:ext cx="2834640" cy="461665"/>
          </a:xfrm>
          <a:prstGeom prst="rect">
            <a:avLst/>
          </a:prstGeom>
          <a:solidFill>
            <a:schemeClr val="tx1">
              <a:lumMod val="65000"/>
              <a:lumOff val="3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solidFill>
                  <a:schemeClr val="bg2"/>
                </a:solidFill>
              </a:rPr>
              <a:t>Contributing</a:t>
            </a:r>
            <a:r>
              <a:rPr lang="en-US" sz="2400" dirty="0" smtClean="0"/>
              <a:t> </a:t>
            </a:r>
            <a:r>
              <a:rPr lang="en-US" sz="2400" dirty="0" smtClean="0">
                <a:solidFill>
                  <a:schemeClr val="bg2"/>
                </a:solidFill>
              </a:rPr>
              <a:t>Factor</a:t>
            </a:r>
            <a:endParaRPr lang="en-US" sz="2400" dirty="0">
              <a:solidFill>
                <a:schemeClr val="bg2"/>
              </a:solidFill>
            </a:endParaRPr>
          </a:p>
        </p:txBody>
      </p:sp>
      <p:sp>
        <p:nvSpPr>
          <p:cNvPr id="6" name="TextBox 5"/>
          <p:cNvSpPr txBox="1"/>
          <p:nvPr/>
        </p:nvSpPr>
        <p:spPr>
          <a:xfrm>
            <a:off x="1700784" y="5852160"/>
            <a:ext cx="3098541" cy="369332"/>
          </a:xfrm>
          <a:prstGeom prst="rect">
            <a:avLst/>
          </a:prstGeom>
          <a:noFill/>
        </p:spPr>
        <p:txBody>
          <a:bodyPr wrap="none" rtlCol="0">
            <a:spAutoFit/>
          </a:bodyPr>
          <a:lstStyle/>
          <a:p>
            <a:r>
              <a:rPr lang="en-US" dirty="0" smtClean="0">
                <a:solidFill>
                  <a:schemeClr val="bg2"/>
                </a:solidFill>
              </a:rPr>
              <a:t>Source: https://</a:t>
            </a:r>
            <a:r>
              <a:rPr lang="en-US" dirty="0" err="1" smtClean="0">
                <a:solidFill>
                  <a:schemeClr val="bg2"/>
                </a:solidFill>
              </a:rPr>
              <a:t>flic.kr</a:t>
            </a:r>
            <a:r>
              <a:rPr lang="en-US" dirty="0" smtClean="0">
                <a:solidFill>
                  <a:schemeClr val="bg2"/>
                </a:solidFill>
              </a:rPr>
              <a:t>/p/</a:t>
            </a:r>
            <a:r>
              <a:rPr lang="en-US" dirty="0" err="1" smtClean="0">
                <a:solidFill>
                  <a:schemeClr val="bg2"/>
                </a:solidFill>
              </a:rPr>
              <a:t>coYAiC</a:t>
            </a:r>
            <a:endParaRPr lang="en-US" dirty="0">
              <a:solidFill>
                <a:schemeClr val="bg2"/>
              </a:solidFill>
            </a:endParaRPr>
          </a:p>
        </p:txBody>
      </p:sp>
    </p:spTree>
    <p:extLst>
      <p:ext uri="{BB962C8B-B14F-4D97-AF65-F5344CB8AC3E}">
        <p14:creationId xmlns:p14="http://schemas.microsoft.com/office/powerpoint/2010/main" val="18362051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3100" b="1" dirty="0"/>
              <a:t/>
            </a:r>
            <a:br>
              <a:rPr lang="en-CA" sz="3100" b="1" dirty="0"/>
            </a:br>
            <a:r>
              <a:rPr lang="en-CA" sz="3100" b="1" dirty="0"/>
              <a:t/>
            </a:r>
            <a:br>
              <a:rPr lang="en-CA" sz="3100" b="1" dirty="0"/>
            </a:br>
            <a:endParaRPr lang="en-US" dirty="0"/>
          </a:p>
        </p:txBody>
      </p:sp>
      <p:sp>
        <p:nvSpPr>
          <p:cNvPr id="3" name="Content Placeholder 2"/>
          <p:cNvSpPr>
            <a:spLocks noGrp="1"/>
          </p:cNvSpPr>
          <p:nvPr>
            <p:ph idx="1"/>
          </p:nvPr>
        </p:nvSpPr>
        <p:spPr/>
        <p:txBody>
          <a:bodyPr/>
          <a:lstStyle/>
          <a:p>
            <a:pPr marL="0" indent="0" algn="ctr">
              <a:buNone/>
            </a:pPr>
            <a:endParaRPr lang="en-CA" b="1" dirty="0" smtClean="0"/>
          </a:p>
          <a:p>
            <a:pPr marL="0" indent="0" algn="ctr">
              <a:buNone/>
            </a:pPr>
            <a:r>
              <a:rPr lang="en-CA" sz="3600" b="1" dirty="0" smtClean="0"/>
              <a:t>Step </a:t>
            </a:r>
            <a:r>
              <a:rPr lang="en-CA" sz="3600" b="1" dirty="0"/>
              <a:t>10: </a:t>
            </a:r>
            <a:endParaRPr lang="en-CA" sz="3600" b="1" dirty="0" smtClean="0"/>
          </a:p>
          <a:p>
            <a:pPr marL="0" indent="0" algn="ctr">
              <a:buNone/>
            </a:pPr>
            <a:r>
              <a:rPr lang="en-CA" sz="3600" b="1" dirty="0" smtClean="0"/>
              <a:t>What Tactics </a:t>
            </a:r>
            <a:r>
              <a:rPr lang="en-CA" sz="3600" b="1" dirty="0"/>
              <a:t>will Make the Goals a Reality?  </a:t>
            </a:r>
            <a:r>
              <a:rPr lang="en-US" b="1" dirty="0"/>
              <a:t/>
            </a:r>
            <a:br>
              <a:rPr lang="en-US" b="1" dirty="0"/>
            </a:br>
            <a:endParaRPr lang="en-US" dirty="0"/>
          </a:p>
        </p:txBody>
      </p:sp>
    </p:spTree>
    <p:extLst>
      <p:ext uri="{BB962C8B-B14F-4D97-AF65-F5344CB8AC3E}">
        <p14:creationId xmlns:p14="http://schemas.microsoft.com/office/powerpoint/2010/main" val="1882812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Appropriate Organizational Structure in Place</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81200" y="2348706"/>
            <a:ext cx="4038600" cy="302895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348706"/>
            <a:ext cx="4038600" cy="3028950"/>
          </a:xfrm>
        </p:spPr>
      </p:pic>
    </p:spTree>
    <p:extLst>
      <p:ext uri="{BB962C8B-B14F-4D97-AF65-F5344CB8AC3E}">
        <p14:creationId xmlns:p14="http://schemas.microsoft.com/office/powerpoint/2010/main" val="1782525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A Culture Conducive to Change</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05000" y="1623646"/>
            <a:ext cx="2438400" cy="182880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6734175" y="2257425"/>
            <a:ext cx="4038600" cy="3028950"/>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969" y="1600200"/>
            <a:ext cx="2438400" cy="182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400" y="3657600"/>
            <a:ext cx="4038600" cy="3028950"/>
          </a:xfrm>
          <a:prstGeom prst="rect">
            <a:avLst/>
          </a:prstGeom>
        </p:spPr>
      </p:pic>
    </p:spTree>
    <p:extLst>
      <p:ext uri="{BB962C8B-B14F-4D97-AF65-F5344CB8AC3E}">
        <p14:creationId xmlns:p14="http://schemas.microsoft.com/office/powerpoint/2010/main" val="1872451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dirty="0" smtClean="0"/>
              <a:t>Resource Support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4431" y="3124200"/>
            <a:ext cx="4064000" cy="304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981200"/>
            <a:ext cx="3857296" cy="2892972"/>
          </a:xfrm>
          <a:prstGeom prst="rect">
            <a:avLst/>
          </a:prstGeom>
        </p:spPr>
      </p:pic>
    </p:spTree>
    <p:extLst>
      <p:ext uri="{BB962C8B-B14F-4D97-AF65-F5344CB8AC3E}">
        <p14:creationId xmlns:p14="http://schemas.microsoft.com/office/powerpoint/2010/main" val="1958613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Committed Staff</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8692" y="1600201"/>
            <a:ext cx="6034617" cy="4525963"/>
          </a:xfrm>
        </p:spPr>
      </p:pic>
    </p:spTree>
    <p:extLst>
      <p:ext uri="{BB962C8B-B14F-4D97-AF65-F5344CB8AC3E}">
        <p14:creationId xmlns:p14="http://schemas.microsoft.com/office/powerpoint/2010/main" val="1292151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It never ends</a:t>
            </a:r>
            <a:endParaRPr lang="en-US" dirty="0"/>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19413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2688" y="1122363"/>
            <a:ext cx="10259568" cy="2387600"/>
          </a:xfrm>
          <a:solidFill>
            <a:schemeClr val="accent1"/>
          </a:solidFill>
        </p:spPr>
        <p:txBody>
          <a:bodyPr>
            <a:normAutofit fontScale="90000"/>
          </a:bodyPr>
          <a:lstStyle/>
          <a:p>
            <a:r>
              <a:rPr lang="en-CA" sz="4900" dirty="0" smtClean="0">
                <a:solidFill>
                  <a:schemeClr val="bg2"/>
                </a:solidFill>
              </a:rPr>
              <a:t>Activity: </a:t>
            </a:r>
            <a:br>
              <a:rPr lang="en-CA" sz="4900" dirty="0" smtClean="0">
                <a:solidFill>
                  <a:schemeClr val="bg2"/>
                </a:solidFill>
              </a:rPr>
            </a:br>
            <a:r>
              <a:rPr lang="en-CA" dirty="0" smtClean="0">
                <a:solidFill>
                  <a:schemeClr val="bg2"/>
                </a:solidFill>
              </a:rPr>
              <a:t>Identifying Opportunities &amp; Threats for your role in </a:t>
            </a:r>
            <a:r>
              <a:rPr lang="en-CA" dirty="0" err="1" smtClean="0">
                <a:solidFill>
                  <a:schemeClr val="bg2"/>
                </a:solidFill>
              </a:rPr>
              <a:t>NewLaw</a:t>
            </a:r>
            <a:endParaRPr lang="en-US" dirty="0">
              <a:solidFill>
                <a:schemeClr val="bg2"/>
              </a:solidFill>
            </a:endParaRPr>
          </a:p>
        </p:txBody>
      </p:sp>
    </p:spTree>
    <p:extLst>
      <p:ext uri="{BB962C8B-B14F-4D97-AF65-F5344CB8AC3E}">
        <p14:creationId xmlns:p14="http://schemas.microsoft.com/office/powerpoint/2010/main" val="228153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SWOT Analysis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7247" y="1600200"/>
            <a:ext cx="5134741" cy="5105400"/>
          </a:xfrm>
        </p:spPr>
      </p:pic>
    </p:spTree>
    <p:extLst>
      <p:ext uri="{BB962C8B-B14F-4D97-AF65-F5344CB8AC3E}">
        <p14:creationId xmlns:p14="http://schemas.microsoft.com/office/powerpoint/2010/main" val="12046579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High Performance Organizations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0352" y="2110581"/>
            <a:ext cx="3511296" cy="3505200"/>
          </a:xfrm>
        </p:spPr>
      </p:pic>
    </p:spTree>
    <p:extLst>
      <p:ext uri="{BB962C8B-B14F-4D97-AF65-F5344CB8AC3E}">
        <p14:creationId xmlns:p14="http://schemas.microsoft.com/office/powerpoint/2010/main" val="8577163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HPO more specifically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2800" y="1272381"/>
            <a:ext cx="5334000" cy="5334000"/>
          </a:xfrm>
        </p:spPr>
      </p:pic>
    </p:spTree>
    <p:extLst>
      <p:ext uri="{BB962C8B-B14F-4D97-AF65-F5344CB8AC3E}">
        <p14:creationId xmlns:p14="http://schemas.microsoft.com/office/powerpoint/2010/main" val="1825729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66" y="-8898525"/>
            <a:ext cx="12638566" cy="18962590"/>
          </a:xfrm>
          <a:prstGeom prst="rect">
            <a:avLst/>
          </a:prstGeom>
        </p:spPr>
      </p:pic>
      <p:sp>
        <p:nvSpPr>
          <p:cNvPr id="2" name="Title 1"/>
          <p:cNvSpPr>
            <a:spLocks noGrp="1"/>
          </p:cNvSpPr>
          <p:nvPr>
            <p:ph type="title"/>
          </p:nvPr>
        </p:nvSpPr>
        <p:spPr>
          <a:xfrm>
            <a:off x="6540284" y="1019614"/>
            <a:ext cx="5651715" cy="923758"/>
          </a:xfrm>
          <a:solidFill>
            <a:schemeClr val="accent2"/>
          </a:solidFill>
        </p:spPr>
        <p:txBody>
          <a:bodyPr/>
          <a:lstStyle/>
          <a:p>
            <a:r>
              <a:rPr lang="en-US" b="1" smtClean="0">
                <a:solidFill>
                  <a:schemeClr val="bg2"/>
                </a:solidFill>
              </a:rPr>
              <a:t>Technological advances </a:t>
            </a:r>
            <a:endParaRPr lang="en-US" b="1" dirty="0">
              <a:solidFill>
                <a:schemeClr val="bg2"/>
              </a:solidFill>
            </a:endParaRPr>
          </a:p>
        </p:txBody>
      </p:sp>
      <p:sp>
        <p:nvSpPr>
          <p:cNvPr id="3" name="TextBox 2"/>
          <p:cNvSpPr txBox="1"/>
          <p:nvPr/>
        </p:nvSpPr>
        <p:spPr>
          <a:xfrm>
            <a:off x="9357360" y="351938"/>
            <a:ext cx="2834640" cy="461665"/>
          </a:xfrm>
          <a:prstGeom prst="rect">
            <a:avLst/>
          </a:prstGeom>
          <a:solidFill>
            <a:schemeClr val="tx1">
              <a:lumMod val="65000"/>
              <a:lumOff val="3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solidFill>
                  <a:schemeClr val="bg2"/>
                </a:solidFill>
              </a:rPr>
              <a:t>Contributing</a:t>
            </a:r>
            <a:r>
              <a:rPr lang="en-US" sz="2400" dirty="0" smtClean="0"/>
              <a:t> </a:t>
            </a:r>
            <a:r>
              <a:rPr lang="en-US" sz="2400" dirty="0" smtClean="0">
                <a:solidFill>
                  <a:schemeClr val="bg2"/>
                </a:solidFill>
              </a:rPr>
              <a:t>Factor</a:t>
            </a:r>
            <a:endParaRPr lang="en-US" sz="2400" dirty="0">
              <a:solidFill>
                <a:schemeClr val="bg2"/>
              </a:solidFill>
            </a:endParaRPr>
          </a:p>
        </p:txBody>
      </p:sp>
    </p:spTree>
    <p:extLst>
      <p:ext uri="{BB962C8B-B14F-4D97-AF65-F5344CB8AC3E}">
        <p14:creationId xmlns:p14="http://schemas.microsoft.com/office/powerpoint/2010/main" val="17602511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924800" cy="715962"/>
          </a:xfrm>
        </p:spPr>
        <p:txBody>
          <a:bodyPr>
            <a:normAutofit/>
          </a:bodyPr>
          <a:lstStyle/>
          <a:p>
            <a:r>
              <a:rPr lang="en-CA" dirty="0" smtClean="0"/>
              <a:t>High Performing Organizations</a:t>
            </a:r>
            <a:endParaRPr lang="en-US" dirty="0"/>
          </a:p>
        </p:txBody>
      </p:sp>
      <p:graphicFrame>
        <p:nvGraphicFramePr>
          <p:cNvPr id="6" name="Content Placeholder 5"/>
          <p:cNvGraphicFramePr>
            <a:graphicFrameLocks noGrp="1"/>
          </p:cNvGraphicFramePr>
          <p:nvPr>
            <p:ph idx="1"/>
            <p:extLst/>
          </p:nvPr>
        </p:nvGraphicFramePr>
        <p:xfrm>
          <a:off x="2057400" y="914400"/>
          <a:ext cx="8229600" cy="5181600"/>
        </p:xfrm>
        <a:graphic>
          <a:graphicData uri="http://schemas.openxmlformats.org/drawingml/2006/table">
            <a:tbl>
              <a:tblPr>
                <a:tableStyleId>{5C22544A-7EE6-4342-B048-85BDC9FD1C3A}</a:tableStyleId>
              </a:tblPr>
              <a:tblGrid>
                <a:gridCol w="3906831">
                  <a:extLst>
                    <a:ext uri="{9D8B030D-6E8A-4147-A177-3AD203B41FA5}">
                      <a16:colId xmlns="" xmlns:a16="http://schemas.microsoft.com/office/drawing/2014/main" val="20000"/>
                    </a:ext>
                  </a:extLst>
                </a:gridCol>
                <a:gridCol w="4322769">
                  <a:extLst>
                    <a:ext uri="{9D8B030D-6E8A-4147-A177-3AD203B41FA5}">
                      <a16:colId xmlns="" xmlns:a16="http://schemas.microsoft.com/office/drawing/2014/main" val="20001"/>
                    </a:ext>
                  </a:extLst>
                </a:gridCol>
              </a:tblGrid>
              <a:tr h="1022251">
                <a:tc>
                  <a:txBody>
                    <a:bodyPr/>
                    <a:lstStyle/>
                    <a:p>
                      <a:pPr algn="ctr" fontAlgn="ctr"/>
                      <a:r>
                        <a:rPr lang="en-US" sz="1200" u="none" strike="noStrike" dirty="0">
                          <a:effectLst/>
                        </a:rPr>
                        <a:t>Categories</a:t>
                      </a:r>
                      <a:endParaRPr lang="en-US" sz="1200" b="1"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a:effectLst/>
                        </a:rPr>
                        <a:t>Characteristics</a:t>
                      </a:r>
                      <a:endParaRPr lang="en-US" sz="1200" b="1"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0"/>
                  </a:ext>
                </a:extLst>
              </a:tr>
              <a:tr h="1867531">
                <a:tc>
                  <a:txBody>
                    <a:bodyPr/>
                    <a:lstStyle/>
                    <a:p>
                      <a:pPr algn="l" fontAlgn="ctr"/>
                      <a:r>
                        <a:rPr lang="en-US" sz="1100" u="none" strike="noStrike">
                          <a:effectLst/>
                        </a:rPr>
                        <a:t>Leadership: Leadership is aligned and effective deep within the organization</a:t>
                      </a:r>
                      <a:endParaRPr lang="en-US" sz="1100" b="0"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1. High performance teams of leaders drive strategy.  2. Pipeline is stocked with future leaders. 3. Middle managers embrace and translate strategy.</a:t>
                      </a:r>
                      <a:endParaRPr lang="en-US" sz="11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1"/>
                  </a:ext>
                </a:extLst>
              </a:tr>
              <a:tr h="2291818">
                <a:tc>
                  <a:txBody>
                    <a:bodyPr/>
                    <a:lstStyle/>
                    <a:p>
                      <a:pPr algn="l" fontAlgn="ctr"/>
                      <a:r>
                        <a:rPr lang="en-US" sz="1100" u="none" strike="noStrike" dirty="0">
                          <a:effectLst/>
                        </a:rPr>
                        <a:t>Design: The structure is lean and reflects the organization’s strategic focus</a:t>
                      </a:r>
                      <a:endParaRPr lang="en-US" sz="1100" b="0" i="0" u="none" strike="noStrike" dirty="0">
                        <a:solidFill>
                          <a:srgbClr val="000000"/>
                        </a:solidFill>
                        <a:effectLst/>
                        <a:latin typeface="Calibri"/>
                      </a:endParaRPr>
                    </a:p>
                  </a:txBody>
                  <a:tcPr marL="9525" marR="9525" marT="9525" marB="0" anchor="ctr"/>
                </a:tc>
                <a:tc>
                  <a:txBody>
                    <a:bodyPr/>
                    <a:lstStyle/>
                    <a:p>
                      <a:pPr algn="l" fontAlgn="ctr"/>
                      <a:r>
                        <a:rPr lang="en-US" sz="1100" u="none" strike="noStrike" dirty="0">
                          <a:effectLst/>
                        </a:rPr>
                        <a:t>1. Structure and resource allocation reflect strategic trade-offs. 2. Few layers separate the CEO and frontline and spans of control are wide.  3. Accountabilities, decision rights and collaboration are constructed with thoughtful consideration</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5115213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924800" cy="715962"/>
          </a:xfrm>
        </p:spPr>
        <p:txBody>
          <a:bodyPr>
            <a:normAutofit/>
          </a:bodyPr>
          <a:lstStyle/>
          <a:p>
            <a:r>
              <a:rPr lang="en-CA" dirty="0" smtClean="0"/>
              <a:t>High Performing Organizations</a:t>
            </a:r>
            <a:endParaRPr lang="en-US" dirty="0"/>
          </a:p>
        </p:txBody>
      </p:sp>
      <p:graphicFrame>
        <p:nvGraphicFramePr>
          <p:cNvPr id="4" name="Content Placeholder 3"/>
          <p:cNvGraphicFramePr>
            <a:graphicFrameLocks noGrp="1"/>
          </p:cNvGraphicFramePr>
          <p:nvPr>
            <p:ph idx="1"/>
            <p:extLst/>
          </p:nvPr>
        </p:nvGraphicFramePr>
        <p:xfrm>
          <a:off x="2057400" y="1295401"/>
          <a:ext cx="8229600" cy="4953000"/>
        </p:xfrm>
        <a:graphic>
          <a:graphicData uri="http://schemas.openxmlformats.org/drawingml/2006/table">
            <a:tbl>
              <a:tblPr>
                <a:tableStyleId>{5C22544A-7EE6-4342-B048-85BDC9FD1C3A}</a:tableStyleId>
              </a:tblPr>
              <a:tblGrid>
                <a:gridCol w="3906832">
                  <a:extLst>
                    <a:ext uri="{9D8B030D-6E8A-4147-A177-3AD203B41FA5}">
                      <a16:colId xmlns="" xmlns:a16="http://schemas.microsoft.com/office/drawing/2014/main" val="20000"/>
                    </a:ext>
                  </a:extLst>
                </a:gridCol>
                <a:gridCol w="4322768">
                  <a:extLst>
                    <a:ext uri="{9D8B030D-6E8A-4147-A177-3AD203B41FA5}">
                      <a16:colId xmlns="" xmlns:a16="http://schemas.microsoft.com/office/drawing/2014/main" val="20001"/>
                    </a:ext>
                  </a:extLst>
                </a:gridCol>
              </a:tblGrid>
              <a:tr h="650403">
                <a:tc>
                  <a:txBody>
                    <a:bodyPr/>
                    <a:lstStyle/>
                    <a:p>
                      <a:pPr algn="ctr" fontAlgn="ctr"/>
                      <a:r>
                        <a:rPr lang="en-US" sz="1200" u="none" strike="noStrike">
                          <a:effectLst/>
                        </a:rPr>
                        <a:t>Categories</a:t>
                      </a:r>
                      <a:endParaRPr lang="en-US" sz="1200" b="1"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Characteristics</a:t>
                      </a:r>
                      <a:endParaRPr lang="en-US" sz="1200" b="1"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0"/>
                  </a:ext>
                </a:extLst>
              </a:tr>
              <a:tr h="1643407">
                <a:tc>
                  <a:txBody>
                    <a:bodyPr/>
                    <a:lstStyle/>
                    <a:p>
                      <a:pPr algn="l" fontAlgn="ctr"/>
                      <a:r>
                        <a:rPr lang="en-US" sz="1100" u="none" strike="noStrike">
                          <a:effectLst/>
                        </a:rPr>
                        <a:t>People: The organization effectively translates business strategy into powerful people strategy, attracting and retaining the most capable individuals.</a:t>
                      </a:r>
                      <a:endParaRPr lang="en-US" sz="1100" b="0"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1. The employer brand is a core asset.  2. Critical roles and key talents are clearly identified and treated with care.  3. HR is a strategic partner and enabler of the business</a:t>
                      </a:r>
                      <a:endParaRPr lang="en-US" sz="11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1"/>
                  </a:ext>
                </a:extLst>
              </a:tr>
              <a:tr h="1329595">
                <a:tc>
                  <a:txBody>
                    <a:bodyPr/>
                    <a:lstStyle/>
                    <a:p>
                      <a:pPr algn="l" fontAlgn="ctr"/>
                      <a:r>
                        <a:rPr lang="en-US" sz="1100" u="none" strike="noStrike">
                          <a:effectLst/>
                        </a:rPr>
                        <a:t>Change Management: The organization can drive and sustain large-scale change and anticipate and adapt</a:t>
                      </a:r>
                      <a:endParaRPr lang="en-US" sz="1100" b="0" i="0" u="none" strike="noStrike">
                        <a:solidFill>
                          <a:srgbClr val="000000"/>
                        </a:solidFill>
                        <a:effectLst/>
                        <a:latin typeface="Calibri"/>
                      </a:endParaRPr>
                    </a:p>
                  </a:txBody>
                  <a:tcPr marL="9525" marR="9525" marT="9525" marB="0" anchor="ctr"/>
                </a:tc>
                <a:tc>
                  <a:txBody>
                    <a:bodyPr/>
                    <a:lstStyle/>
                    <a:p>
                      <a:pPr algn="l" fontAlgn="ctr"/>
                      <a:r>
                        <a:rPr lang="en-US" sz="1100" u="none" strike="noStrike">
                          <a:effectLst/>
                        </a:rPr>
                        <a:t>1. Change is a disciplined cascade.  2. The organization is evolutionary.</a:t>
                      </a:r>
                      <a:endParaRPr lang="en-US" sz="1100" b="0" i="0" u="none" strike="noStrike">
                        <a:solidFill>
                          <a:srgbClr val="000000"/>
                        </a:solidFill>
                        <a:effectLst/>
                        <a:latin typeface="Calibri"/>
                      </a:endParaRPr>
                    </a:p>
                  </a:txBody>
                  <a:tcPr marL="9525" marR="9525" marT="9525" marB="0" anchor="ctr"/>
                </a:tc>
                <a:extLst>
                  <a:ext uri="{0D108BD9-81ED-4DB2-BD59-A6C34878D82A}">
                    <a16:rowId xmlns="" xmlns:a16="http://schemas.microsoft.com/office/drawing/2014/main" val="10002"/>
                  </a:ext>
                </a:extLst>
              </a:tr>
              <a:tr h="1329595">
                <a:tc>
                  <a:txBody>
                    <a:bodyPr/>
                    <a:lstStyle/>
                    <a:p>
                      <a:pPr algn="l" fontAlgn="ctr"/>
                      <a:r>
                        <a:rPr lang="en-US" sz="1100" u="none" strike="noStrike">
                          <a:effectLst/>
                        </a:rPr>
                        <a:t>Culture and Engagement: The culture is shaped to achieve strategic goals.  Employees pursue corporate objectives</a:t>
                      </a:r>
                      <a:endParaRPr lang="en-US" sz="1100" b="0" i="0" u="none" strike="noStrike">
                        <a:solidFill>
                          <a:srgbClr val="000000"/>
                        </a:solidFill>
                        <a:effectLst/>
                        <a:latin typeface="Calibri"/>
                      </a:endParaRPr>
                    </a:p>
                  </a:txBody>
                  <a:tcPr marL="9525" marR="9525" marT="9525" marB="0" anchor="ctr"/>
                </a:tc>
                <a:tc>
                  <a:txBody>
                    <a:bodyPr/>
                    <a:lstStyle/>
                    <a:p>
                      <a:pPr algn="l" fontAlgn="ctr"/>
                      <a:r>
                        <a:rPr lang="en-US" sz="1100" u="none" strike="noStrike" dirty="0">
                          <a:effectLst/>
                        </a:rPr>
                        <a:t>1. Culture accelerates strategic objectives. 2. Engagement is measured and cultivated to generate discretionary effort from employees.</a:t>
                      </a:r>
                      <a:endParaRPr lang="en-US" sz="1100" b="0" i="0" u="none" strike="noStrike" dirty="0">
                        <a:solidFill>
                          <a:srgbClr val="000000"/>
                        </a:solidFill>
                        <a:effectLst/>
                        <a:latin typeface="Calibri"/>
                      </a:endParaRPr>
                    </a:p>
                  </a:txBody>
                  <a:tcPr marL="9525" marR="9525" marT="9525"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762929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1952" y="2359152"/>
            <a:ext cx="8766048" cy="1103896"/>
          </a:xfrm>
          <a:solidFill>
            <a:schemeClr val="accent6"/>
          </a:solidFill>
        </p:spPr>
        <p:txBody>
          <a:bodyPr/>
          <a:lstStyle/>
          <a:p>
            <a:r>
              <a:rPr lang="en-CA" smtClean="0">
                <a:solidFill>
                  <a:schemeClr val="bg2"/>
                </a:solidFill>
              </a:rPr>
              <a:t>Measuring for Success</a:t>
            </a:r>
            <a:endParaRPr lang="en-US" dirty="0">
              <a:solidFill>
                <a:schemeClr val="bg2"/>
              </a:solidFill>
            </a:endParaRPr>
          </a:p>
        </p:txBody>
      </p:sp>
    </p:spTree>
    <p:extLst>
      <p:ext uri="{BB962C8B-B14F-4D97-AF65-F5344CB8AC3E}">
        <p14:creationId xmlns:p14="http://schemas.microsoft.com/office/powerpoint/2010/main" val="7620841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4904"/>
            <a:ext cx="12514904" cy="8288189"/>
          </a:xfrm>
          <a:prstGeom prst="rect">
            <a:avLst/>
          </a:prstGeom>
        </p:spPr>
      </p:pic>
      <p:sp>
        <p:nvSpPr>
          <p:cNvPr id="2" name="Title 1"/>
          <p:cNvSpPr>
            <a:spLocks noGrp="1"/>
          </p:cNvSpPr>
          <p:nvPr>
            <p:ph type="title"/>
          </p:nvPr>
        </p:nvSpPr>
        <p:spPr>
          <a:xfrm>
            <a:off x="0" y="5550195"/>
            <a:ext cx="5779008" cy="923758"/>
          </a:xfrm>
          <a:solidFill>
            <a:schemeClr val="accent4"/>
          </a:solidFill>
        </p:spPr>
        <p:txBody>
          <a:bodyPr>
            <a:normAutofit/>
          </a:bodyPr>
          <a:lstStyle/>
          <a:p>
            <a:r>
              <a:rPr lang="en-US" b="1" dirty="0" smtClean="0"/>
              <a:t>Bottom line </a:t>
            </a:r>
            <a:endParaRPr lang="en-US" b="1" dirty="0"/>
          </a:p>
        </p:txBody>
      </p:sp>
      <p:sp>
        <p:nvSpPr>
          <p:cNvPr id="3" name="TextBox 2"/>
          <p:cNvSpPr txBox="1"/>
          <p:nvPr/>
        </p:nvSpPr>
        <p:spPr>
          <a:xfrm>
            <a:off x="0" y="4832498"/>
            <a:ext cx="2834640" cy="461665"/>
          </a:xfrm>
          <a:prstGeom prst="rect">
            <a:avLst/>
          </a:prstGeom>
          <a:solidFill>
            <a:schemeClr val="accent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dirty="0" smtClean="0">
                <a:solidFill>
                  <a:schemeClr val="bg2"/>
                </a:solidFill>
              </a:rPr>
              <a:t>Measuring</a:t>
            </a:r>
            <a:endParaRPr lang="en-US" sz="2400" b="1" dirty="0">
              <a:solidFill>
                <a:schemeClr val="bg2"/>
              </a:solidFill>
            </a:endParaRPr>
          </a:p>
        </p:txBody>
      </p:sp>
      <p:sp>
        <p:nvSpPr>
          <p:cNvPr id="4" name="TextBox 3"/>
          <p:cNvSpPr txBox="1"/>
          <p:nvPr/>
        </p:nvSpPr>
        <p:spPr>
          <a:xfrm>
            <a:off x="8351590" y="6473953"/>
            <a:ext cx="3179717" cy="369332"/>
          </a:xfrm>
          <a:prstGeom prst="rect">
            <a:avLst/>
          </a:prstGeom>
          <a:noFill/>
        </p:spPr>
        <p:txBody>
          <a:bodyPr wrap="none" rtlCol="0">
            <a:spAutoFit/>
          </a:bodyPr>
          <a:lstStyle/>
          <a:p>
            <a:r>
              <a:rPr lang="en-US" dirty="0" smtClean="0">
                <a:solidFill>
                  <a:schemeClr val="bg2"/>
                </a:solidFill>
              </a:rPr>
              <a:t>Source: https://</a:t>
            </a:r>
            <a:r>
              <a:rPr lang="en-US" dirty="0" err="1" smtClean="0">
                <a:solidFill>
                  <a:schemeClr val="bg2"/>
                </a:solidFill>
              </a:rPr>
              <a:t>flic.kr</a:t>
            </a:r>
            <a:r>
              <a:rPr lang="en-US" dirty="0" smtClean="0">
                <a:solidFill>
                  <a:schemeClr val="bg2"/>
                </a:solidFill>
              </a:rPr>
              <a:t>/p/qLtZq8</a:t>
            </a:r>
            <a:endParaRPr lang="en-US" dirty="0">
              <a:solidFill>
                <a:schemeClr val="bg2"/>
              </a:solidFill>
            </a:endParaRPr>
          </a:p>
        </p:txBody>
      </p:sp>
    </p:spTree>
    <p:extLst>
      <p:ext uri="{BB962C8B-B14F-4D97-AF65-F5344CB8AC3E}">
        <p14:creationId xmlns:p14="http://schemas.microsoft.com/office/powerpoint/2010/main" val="121874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 y="-1858979"/>
            <a:ext cx="12185244" cy="9748195"/>
          </a:xfrm>
          <a:prstGeom prst="rect">
            <a:avLst/>
          </a:prstGeom>
        </p:spPr>
      </p:pic>
      <p:sp>
        <p:nvSpPr>
          <p:cNvPr id="2" name="Title 1"/>
          <p:cNvSpPr>
            <a:spLocks noGrp="1"/>
          </p:cNvSpPr>
          <p:nvPr>
            <p:ph type="title"/>
          </p:nvPr>
        </p:nvSpPr>
        <p:spPr>
          <a:xfrm>
            <a:off x="-1" y="5550195"/>
            <a:ext cx="7062282" cy="923758"/>
          </a:xfrm>
          <a:solidFill>
            <a:schemeClr val="accent4"/>
          </a:solidFill>
        </p:spPr>
        <p:txBody>
          <a:bodyPr>
            <a:normAutofit/>
          </a:bodyPr>
          <a:lstStyle/>
          <a:p>
            <a:r>
              <a:rPr lang="en-US" b="1" smtClean="0"/>
              <a:t>Customer/client satisfaction</a:t>
            </a:r>
            <a:endParaRPr lang="en-US" b="1" dirty="0"/>
          </a:p>
        </p:txBody>
      </p:sp>
      <p:sp>
        <p:nvSpPr>
          <p:cNvPr id="3" name="TextBox 2"/>
          <p:cNvSpPr txBox="1"/>
          <p:nvPr/>
        </p:nvSpPr>
        <p:spPr>
          <a:xfrm>
            <a:off x="0" y="4832498"/>
            <a:ext cx="2834640" cy="461665"/>
          </a:xfrm>
          <a:prstGeom prst="rect">
            <a:avLst/>
          </a:prstGeom>
          <a:solidFill>
            <a:schemeClr val="accent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dirty="0" smtClean="0">
                <a:solidFill>
                  <a:schemeClr val="bg2"/>
                </a:solidFill>
              </a:rPr>
              <a:t>Measuring</a:t>
            </a:r>
            <a:endParaRPr lang="en-US" sz="2400" b="1" dirty="0">
              <a:solidFill>
                <a:schemeClr val="bg2"/>
              </a:solidFill>
            </a:endParaRPr>
          </a:p>
        </p:txBody>
      </p:sp>
      <p:sp>
        <p:nvSpPr>
          <p:cNvPr id="4" name="TextBox 3"/>
          <p:cNvSpPr txBox="1"/>
          <p:nvPr/>
        </p:nvSpPr>
        <p:spPr>
          <a:xfrm>
            <a:off x="8339718" y="6289287"/>
            <a:ext cx="3342838" cy="369332"/>
          </a:xfrm>
          <a:prstGeom prst="rect">
            <a:avLst/>
          </a:prstGeom>
          <a:noFill/>
        </p:spPr>
        <p:txBody>
          <a:bodyPr wrap="none" rtlCol="0">
            <a:spAutoFit/>
          </a:bodyPr>
          <a:lstStyle/>
          <a:p>
            <a:r>
              <a:rPr lang="en-US" dirty="0" smtClean="0">
                <a:solidFill>
                  <a:schemeClr val="bg2">
                    <a:lumMod val="75000"/>
                  </a:schemeClr>
                </a:solidFill>
              </a:rPr>
              <a:t>Source: https://</a:t>
            </a:r>
            <a:r>
              <a:rPr lang="en-US" dirty="0" err="1" smtClean="0">
                <a:solidFill>
                  <a:schemeClr val="bg2">
                    <a:lumMod val="75000"/>
                  </a:schemeClr>
                </a:solidFill>
              </a:rPr>
              <a:t>flic.kr</a:t>
            </a:r>
            <a:r>
              <a:rPr lang="en-US" dirty="0" smtClean="0">
                <a:solidFill>
                  <a:schemeClr val="bg2">
                    <a:lumMod val="75000"/>
                  </a:schemeClr>
                </a:solidFill>
              </a:rPr>
              <a:t>/p/6MEmjM</a:t>
            </a:r>
            <a:endParaRPr lang="en-US" dirty="0">
              <a:solidFill>
                <a:schemeClr val="bg2">
                  <a:lumMod val="75000"/>
                </a:schemeClr>
              </a:solidFill>
            </a:endParaRPr>
          </a:p>
        </p:txBody>
      </p:sp>
    </p:spTree>
    <p:extLst>
      <p:ext uri="{BB962C8B-B14F-4D97-AF65-F5344CB8AC3E}">
        <p14:creationId xmlns:p14="http://schemas.microsoft.com/office/powerpoint/2010/main" val="11857330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4956"/>
            <a:ext cx="12744297" cy="8508241"/>
          </a:xfrm>
          <a:prstGeom prst="rect">
            <a:avLst/>
          </a:prstGeom>
        </p:spPr>
      </p:pic>
      <p:sp>
        <p:nvSpPr>
          <p:cNvPr id="2" name="Title 1"/>
          <p:cNvSpPr>
            <a:spLocks noGrp="1"/>
          </p:cNvSpPr>
          <p:nvPr>
            <p:ph type="title"/>
          </p:nvPr>
        </p:nvSpPr>
        <p:spPr>
          <a:xfrm>
            <a:off x="0" y="5550195"/>
            <a:ext cx="5779008" cy="923758"/>
          </a:xfrm>
          <a:solidFill>
            <a:schemeClr val="accent4"/>
          </a:solidFill>
        </p:spPr>
        <p:txBody>
          <a:bodyPr>
            <a:normAutofit/>
          </a:bodyPr>
          <a:lstStyle/>
          <a:p>
            <a:r>
              <a:rPr lang="en-US" b="1" dirty="0" smtClean="0"/>
              <a:t>Time spent &amp; saved</a:t>
            </a:r>
            <a:endParaRPr lang="en-US" b="1" dirty="0"/>
          </a:p>
        </p:txBody>
      </p:sp>
      <p:sp>
        <p:nvSpPr>
          <p:cNvPr id="3" name="TextBox 2"/>
          <p:cNvSpPr txBox="1"/>
          <p:nvPr/>
        </p:nvSpPr>
        <p:spPr>
          <a:xfrm>
            <a:off x="0" y="4832498"/>
            <a:ext cx="2834640" cy="461665"/>
          </a:xfrm>
          <a:prstGeom prst="rect">
            <a:avLst/>
          </a:prstGeom>
          <a:solidFill>
            <a:schemeClr val="accent6"/>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r"/>
            <a:r>
              <a:rPr lang="en-US" sz="2400" b="1" dirty="0" smtClean="0">
                <a:solidFill>
                  <a:schemeClr val="bg2"/>
                </a:solidFill>
              </a:rPr>
              <a:t>Measuring</a:t>
            </a:r>
            <a:endParaRPr lang="en-US" sz="2400" b="1" dirty="0">
              <a:solidFill>
                <a:schemeClr val="bg2"/>
              </a:solidFill>
            </a:endParaRPr>
          </a:p>
        </p:txBody>
      </p:sp>
      <p:sp>
        <p:nvSpPr>
          <p:cNvPr id="4" name="TextBox 3"/>
          <p:cNvSpPr txBox="1"/>
          <p:nvPr/>
        </p:nvSpPr>
        <p:spPr>
          <a:xfrm>
            <a:off x="8429411" y="6104621"/>
            <a:ext cx="3144066" cy="369332"/>
          </a:xfrm>
          <a:prstGeom prst="rect">
            <a:avLst/>
          </a:prstGeom>
          <a:noFill/>
        </p:spPr>
        <p:txBody>
          <a:bodyPr wrap="none" rtlCol="0">
            <a:spAutoFit/>
          </a:bodyPr>
          <a:lstStyle/>
          <a:p>
            <a:r>
              <a:rPr lang="en-US" dirty="0" smtClean="0">
                <a:solidFill>
                  <a:schemeClr val="bg2">
                    <a:lumMod val="75000"/>
                  </a:schemeClr>
                </a:solidFill>
              </a:rPr>
              <a:t>Source: https://</a:t>
            </a:r>
            <a:r>
              <a:rPr lang="en-US" dirty="0" err="1" smtClean="0">
                <a:solidFill>
                  <a:schemeClr val="bg2">
                    <a:lumMod val="75000"/>
                  </a:schemeClr>
                </a:solidFill>
              </a:rPr>
              <a:t>flic.kr</a:t>
            </a:r>
            <a:r>
              <a:rPr lang="en-US" dirty="0" smtClean="0">
                <a:solidFill>
                  <a:schemeClr val="bg2">
                    <a:lumMod val="75000"/>
                  </a:schemeClr>
                </a:solidFill>
              </a:rPr>
              <a:t>/p/nN3cfZ</a:t>
            </a:r>
            <a:endParaRPr lang="en-US" dirty="0">
              <a:solidFill>
                <a:schemeClr val="bg2">
                  <a:lumMod val="75000"/>
                </a:schemeClr>
              </a:solidFill>
            </a:endParaRPr>
          </a:p>
        </p:txBody>
      </p:sp>
    </p:spTree>
    <p:extLst>
      <p:ext uri="{BB962C8B-B14F-4D97-AF65-F5344CB8AC3E}">
        <p14:creationId xmlns:p14="http://schemas.microsoft.com/office/powerpoint/2010/main" val="160530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Whether you think you can, or you can’t – you’re right.  </a:t>
            </a:r>
            <a:r>
              <a:rPr lang="en-CA" sz="2200" dirty="0"/>
              <a:t>Henry Ford</a:t>
            </a:r>
            <a:endParaRPr lang="en-US" sz="22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78691" y="1961708"/>
            <a:ext cx="6034617" cy="4525963"/>
          </a:xfrm>
        </p:spPr>
      </p:pic>
    </p:spTree>
    <p:extLst>
      <p:ext uri="{BB962C8B-B14F-4D97-AF65-F5344CB8AC3E}">
        <p14:creationId xmlns:p14="http://schemas.microsoft.com/office/powerpoint/2010/main" val="2073271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 y="-1206251"/>
            <a:ext cx="12106656" cy="9695413"/>
          </a:xfrm>
          <a:prstGeom prst="rect">
            <a:avLst/>
          </a:prstGeom>
        </p:spPr>
      </p:pic>
      <p:sp>
        <p:nvSpPr>
          <p:cNvPr id="2" name="Title 1"/>
          <p:cNvSpPr>
            <a:spLocks noGrp="1"/>
          </p:cNvSpPr>
          <p:nvPr>
            <p:ph type="title"/>
          </p:nvPr>
        </p:nvSpPr>
        <p:spPr>
          <a:xfrm>
            <a:off x="4480560" y="1019614"/>
            <a:ext cx="7711440" cy="923758"/>
          </a:xfrm>
          <a:solidFill>
            <a:schemeClr val="accent2"/>
          </a:solidFill>
        </p:spPr>
        <p:txBody>
          <a:bodyPr/>
          <a:lstStyle/>
          <a:p>
            <a:r>
              <a:rPr lang="en-US" b="1" dirty="0">
                <a:solidFill>
                  <a:schemeClr val="bg2"/>
                </a:solidFill>
              </a:rPr>
              <a:t>L</a:t>
            </a:r>
            <a:r>
              <a:rPr lang="en-US" b="1" dirty="0" smtClean="0">
                <a:solidFill>
                  <a:schemeClr val="bg2"/>
                </a:solidFill>
              </a:rPr>
              <a:t>aw students &gt; articling positions</a:t>
            </a:r>
            <a:endParaRPr lang="en-US" b="1" dirty="0">
              <a:solidFill>
                <a:schemeClr val="bg2"/>
              </a:solidFill>
            </a:endParaRPr>
          </a:p>
        </p:txBody>
      </p:sp>
      <p:sp>
        <p:nvSpPr>
          <p:cNvPr id="3" name="TextBox 2"/>
          <p:cNvSpPr txBox="1"/>
          <p:nvPr/>
        </p:nvSpPr>
        <p:spPr>
          <a:xfrm>
            <a:off x="9357360" y="351938"/>
            <a:ext cx="2834640" cy="461665"/>
          </a:xfrm>
          <a:prstGeom prst="rect">
            <a:avLst/>
          </a:prstGeom>
          <a:solidFill>
            <a:schemeClr val="tx1">
              <a:lumMod val="65000"/>
              <a:lumOff val="3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solidFill>
                  <a:schemeClr val="bg2"/>
                </a:solidFill>
              </a:rPr>
              <a:t>Contributing</a:t>
            </a:r>
            <a:r>
              <a:rPr lang="en-US" sz="2400" dirty="0" smtClean="0"/>
              <a:t> </a:t>
            </a:r>
            <a:r>
              <a:rPr lang="en-US" sz="2400" dirty="0" smtClean="0">
                <a:solidFill>
                  <a:schemeClr val="bg2"/>
                </a:solidFill>
              </a:rPr>
              <a:t>Factor</a:t>
            </a:r>
            <a:endParaRPr lang="en-US" sz="2400" dirty="0">
              <a:solidFill>
                <a:schemeClr val="bg2"/>
              </a:solidFill>
            </a:endParaRPr>
          </a:p>
        </p:txBody>
      </p:sp>
      <p:sp>
        <p:nvSpPr>
          <p:cNvPr id="5" name="TextBox 4"/>
          <p:cNvSpPr txBox="1"/>
          <p:nvPr/>
        </p:nvSpPr>
        <p:spPr>
          <a:xfrm>
            <a:off x="621793" y="5916382"/>
            <a:ext cx="3858767" cy="923330"/>
          </a:xfrm>
          <a:prstGeom prst="rect">
            <a:avLst/>
          </a:prstGeom>
          <a:noFill/>
        </p:spPr>
        <p:txBody>
          <a:bodyPr wrap="square" rtlCol="0">
            <a:spAutoFit/>
          </a:bodyPr>
          <a:lstStyle/>
          <a:p>
            <a:r>
              <a:rPr lang="en-US" dirty="0" smtClean="0">
                <a:solidFill>
                  <a:schemeClr val="bg2"/>
                </a:solidFill>
              </a:rPr>
              <a:t>Source: http://</a:t>
            </a:r>
            <a:r>
              <a:rPr lang="en-US" dirty="0" err="1" smtClean="0">
                <a:solidFill>
                  <a:schemeClr val="bg2"/>
                </a:solidFill>
              </a:rPr>
              <a:t>www.lpp.ryerson.ca</a:t>
            </a:r>
            <a:r>
              <a:rPr lang="en-US" dirty="0" smtClean="0">
                <a:solidFill>
                  <a:schemeClr val="bg2"/>
                </a:solidFill>
              </a:rPr>
              <a:t>/?event-gallery=lpp-launch-week-2016-2017 </a:t>
            </a:r>
            <a:endParaRPr lang="en-US" dirty="0">
              <a:solidFill>
                <a:schemeClr val="bg2"/>
              </a:solidFill>
            </a:endParaRPr>
          </a:p>
        </p:txBody>
      </p:sp>
    </p:spTree>
    <p:extLst>
      <p:ext uri="{BB962C8B-B14F-4D97-AF65-F5344CB8AC3E}">
        <p14:creationId xmlns:p14="http://schemas.microsoft.com/office/powerpoint/2010/main" val="503863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833"/>
            <a:ext cx="12192000" cy="8114109"/>
          </a:xfrm>
          <a:prstGeom prst="rect">
            <a:avLst/>
          </a:prstGeom>
        </p:spPr>
      </p:pic>
      <p:sp>
        <p:nvSpPr>
          <p:cNvPr id="2" name="Title 1"/>
          <p:cNvSpPr>
            <a:spLocks noGrp="1"/>
          </p:cNvSpPr>
          <p:nvPr>
            <p:ph type="title"/>
          </p:nvPr>
        </p:nvSpPr>
        <p:spPr>
          <a:xfrm>
            <a:off x="7235952" y="419989"/>
            <a:ext cx="4956048" cy="1325563"/>
          </a:xfrm>
          <a:solidFill>
            <a:schemeClr val="accent1"/>
          </a:solidFill>
        </p:spPr>
        <p:txBody>
          <a:bodyPr/>
          <a:lstStyle/>
          <a:p>
            <a:r>
              <a:rPr lang="en-US" b="1">
                <a:solidFill>
                  <a:schemeClr val="bg2"/>
                </a:solidFill>
              </a:rPr>
              <a:t>M</a:t>
            </a:r>
            <a:r>
              <a:rPr lang="en-US" b="1" smtClean="0">
                <a:solidFill>
                  <a:schemeClr val="bg2"/>
                </a:solidFill>
              </a:rPr>
              <a:t>ore </a:t>
            </a:r>
            <a:r>
              <a:rPr lang="en-US" b="1" dirty="0" smtClean="0">
                <a:solidFill>
                  <a:schemeClr val="bg2"/>
                </a:solidFill>
              </a:rPr>
              <a:t>client-</a:t>
            </a:r>
            <a:r>
              <a:rPr lang="en-US" b="1" dirty="0" err="1" smtClean="0">
                <a:solidFill>
                  <a:schemeClr val="bg2"/>
                </a:solidFill>
              </a:rPr>
              <a:t>focussed</a:t>
            </a:r>
            <a:endParaRPr lang="en-US" b="1" dirty="0">
              <a:solidFill>
                <a:schemeClr val="bg2"/>
              </a:solidFill>
            </a:endParaRPr>
          </a:p>
        </p:txBody>
      </p:sp>
      <p:sp>
        <p:nvSpPr>
          <p:cNvPr id="4" name="TextBox 3"/>
          <p:cNvSpPr txBox="1"/>
          <p:nvPr/>
        </p:nvSpPr>
        <p:spPr>
          <a:xfrm>
            <a:off x="1031715" y="6199632"/>
            <a:ext cx="3299493" cy="369332"/>
          </a:xfrm>
          <a:prstGeom prst="rect">
            <a:avLst/>
          </a:prstGeom>
          <a:noFill/>
        </p:spPr>
        <p:txBody>
          <a:bodyPr wrap="none" rtlCol="0">
            <a:spAutoFit/>
          </a:bodyPr>
          <a:lstStyle/>
          <a:p>
            <a:r>
              <a:rPr lang="en-US" dirty="0" smtClean="0">
                <a:solidFill>
                  <a:schemeClr val="bg2"/>
                </a:solidFill>
              </a:rPr>
              <a:t>Source: https://</a:t>
            </a:r>
            <a:r>
              <a:rPr lang="en-US" dirty="0" err="1" smtClean="0">
                <a:solidFill>
                  <a:schemeClr val="bg2"/>
                </a:solidFill>
              </a:rPr>
              <a:t>flic.kr</a:t>
            </a:r>
            <a:r>
              <a:rPr lang="en-US" dirty="0" smtClean="0">
                <a:solidFill>
                  <a:schemeClr val="bg2"/>
                </a:solidFill>
              </a:rPr>
              <a:t>/p/</a:t>
            </a:r>
            <a:r>
              <a:rPr lang="en-US" dirty="0" err="1" smtClean="0">
                <a:solidFill>
                  <a:schemeClr val="bg2"/>
                </a:solidFill>
              </a:rPr>
              <a:t>hmkNZv</a:t>
            </a:r>
            <a:r>
              <a:rPr lang="en-US" dirty="0" smtClean="0">
                <a:solidFill>
                  <a:schemeClr val="bg2"/>
                </a:solidFill>
              </a:rPr>
              <a:t> </a:t>
            </a:r>
            <a:endParaRPr lang="en-US" dirty="0">
              <a:solidFill>
                <a:schemeClr val="bg2"/>
              </a:solidFill>
            </a:endParaRPr>
          </a:p>
        </p:txBody>
      </p:sp>
    </p:spTree>
    <p:extLst>
      <p:ext uri="{BB962C8B-B14F-4D97-AF65-F5344CB8AC3E}">
        <p14:creationId xmlns:p14="http://schemas.microsoft.com/office/powerpoint/2010/main" val="141958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93"/>
            <a:ext cx="12192000" cy="8125969"/>
          </a:xfrm>
          <a:prstGeom prst="rect">
            <a:avLst/>
          </a:prstGeom>
        </p:spPr>
      </p:pic>
      <p:sp>
        <p:nvSpPr>
          <p:cNvPr id="2" name="Title 1"/>
          <p:cNvSpPr>
            <a:spLocks noGrp="1"/>
          </p:cNvSpPr>
          <p:nvPr>
            <p:ph type="title"/>
          </p:nvPr>
        </p:nvSpPr>
        <p:spPr>
          <a:xfrm>
            <a:off x="8662416" y="603504"/>
            <a:ext cx="3529584" cy="1325563"/>
          </a:xfrm>
          <a:solidFill>
            <a:schemeClr val="accent1"/>
          </a:solidFill>
        </p:spPr>
        <p:txBody>
          <a:bodyPr/>
          <a:lstStyle/>
          <a:p>
            <a:r>
              <a:rPr lang="en-US" b="1">
                <a:solidFill>
                  <a:schemeClr val="bg2"/>
                </a:solidFill>
              </a:rPr>
              <a:t>M</a:t>
            </a:r>
            <a:r>
              <a:rPr lang="en-US" b="1" smtClean="0">
                <a:solidFill>
                  <a:schemeClr val="bg2"/>
                </a:solidFill>
              </a:rPr>
              <a:t>ore </a:t>
            </a:r>
            <a:r>
              <a:rPr lang="en-US" b="1" dirty="0" smtClean="0">
                <a:solidFill>
                  <a:schemeClr val="bg2"/>
                </a:solidFill>
              </a:rPr>
              <a:t>efficient</a:t>
            </a:r>
            <a:endParaRPr lang="en-US" b="1" dirty="0">
              <a:solidFill>
                <a:schemeClr val="bg2"/>
              </a:solidFill>
            </a:endParaRPr>
          </a:p>
        </p:txBody>
      </p:sp>
      <p:sp>
        <p:nvSpPr>
          <p:cNvPr id="3" name="TextBox 2"/>
          <p:cNvSpPr txBox="1"/>
          <p:nvPr/>
        </p:nvSpPr>
        <p:spPr>
          <a:xfrm>
            <a:off x="1408176" y="5888736"/>
            <a:ext cx="3204019" cy="369332"/>
          </a:xfrm>
          <a:prstGeom prst="rect">
            <a:avLst/>
          </a:prstGeom>
          <a:noFill/>
        </p:spPr>
        <p:txBody>
          <a:bodyPr wrap="none" rtlCol="0">
            <a:spAutoFit/>
          </a:bodyPr>
          <a:lstStyle/>
          <a:p>
            <a:r>
              <a:rPr lang="en-US" dirty="0" smtClean="0">
                <a:solidFill>
                  <a:schemeClr val="bg2"/>
                </a:solidFill>
              </a:rPr>
              <a:t>Source: https://</a:t>
            </a:r>
            <a:r>
              <a:rPr lang="en-US" dirty="0" err="1" smtClean="0">
                <a:solidFill>
                  <a:schemeClr val="bg2"/>
                </a:solidFill>
              </a:rPr>
              <a:t>flic.kr</a:t>
            </a:r>
            <a:r>
              <a:rPr lang="en-US" dirty="0" smtClean="0">
                <a:solidFill>
                  <a:schemeClr val="bg2"/>
                </a:solidFill>
              </a:rPr>
              <a:t>/p/9cwVJU</a:t>
            </a:r>
            <a:endParaRPr lang="en-US" dirty="0">
              <a:solidFill>
                <a:schemeClr val="bg2"/>
              </a:solidFill>
            </a:endParaRPr>
          </a:p>
        </p:txBody>
      </p:sp>
    </p:spTree>
    <p:extLst>
      <p:ext uri="{BB962C8B-B14F-4D97-AF65-F5344CB8AC3E}">
        <p14:creationId xmlns:p14="http://schemas.microsoft.com/office/powerpoint/2010/main" val="39102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3620</Words>
  <Application>Microsoft Office PowerPoint</Application>
  <PresentationFormat>Widescreen</PresentationFormat>
  <Paragraphs>501</Paragraphs>
  <Slides>66</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Calibri Light</vt:lpstr>
      <vt:lpstr>Office Theme</vt:lpstr>
      <vt:lpstr>Planning Strategically  for the Future</vt:lpstr>
      <vt:lpstr>Planning Strategically for the Future</vt:lpstr>
      <vt:lpstr>Welcome to NewLaw</vt:lpstr>
      <vt:lpstr>Economic changes</vt:lpstr>
      <vt:lpstr>Corporate client demand</vt:lpstr>
      <vt:lpstr>Technological advances </vt:lpstr>
      <vt:lpstr>Law students &gt; articling positions</vt:lpstr>
      <vt:lpstr>More client-focussed</vt:lpstr>
      <vt:lpstr>More efficient</vt:lpstr>
      <vt:lpstr>Breaking old models</vt:lpstr>
      <vt:lpstr>Desire to make costs predictable</vt:lpstr>
      <vt:lpstr>Striving to be innovative</vt:lpstr>
      <vt:lpstr>Working with other professionals</vt:lpstr>
      <vt:lpstr>Planning: are you being strategic?</vt:lpstr>
      <vt:lpstr>What is your plan?</vt:lpstr>
      <vt:lpstr>PowerPoint Presentation</vt:lpstr>
      <vt:lpstr>PowerPoint Presentation</vt:lpstr>
      <vt:lpstr>What’s your strategic maturity level</vt:lpstr>
      <vt:lpstr>Change ahead</vt:lpstr>
      <vt:lpstr>How to respond to change?</vt:lpstr>
      <vt:lpstr>Facets of Strategic Management</vt:lpstr>
      <vt:lpstr>Step 1: What values does the library stand for?</vt:lpstr>
      <vt:lpstr>No one answer is right for all libraries</vt:lpstr>
      <vt:lpstr>Just figure out what is important in your organization</vt:lpstr>
      <vt:lpstr>     </vt:lpstr>
      <vt:lpstr>PowerPoint Presentation</vt:lpstr>
      <vt:lpstr>PowerPoint Presentation</vt:lpstr>
      <vt:lpstr>  Step 3: What are the Library’s Main Functions?  </vt:lpstr>
      <vt:lpstr>PowerPoint Presentation</vt:lpstr>
      <vt:lpstr>PowerPoint Presentation</vt:lpstr>
      <vt:lpstr>PowerPoint Presentation</vt:lpstr>
      <vt:lpstr>PowerPoint Presentation</vt:lpstr>
      <vt:lpstr> Step 4: Who are the Library’s Stakeholders? </vt:lpstr>
      <vt:lpstr> Step 4: Who are the Library’s Stakeholders and  What do we Know About them? </vt:lpstr>
      <vt:lpstr>   Step 5: does the Environment Tell Us? </vt:lpstr>
      <vt:lpstr>Internal: Strengths &amp; Weaknesses</vt:lpstr>
      <vt:lpstr>External: Opportunities &amp; Threats</vt:lpstr>
      <vt:lpstr>PowerPoint Presentation</vt:lpstr>
      <vt:lpstr>PowerPoint Presentation</vt:lpstr>
      <vt:lpstr>PowerPoint Presentation</vt:lpstr>
      <vt:lpstr>PowerPoint Presentation</vt:lpstr>
      <vt:lpstr>Step 6: What is the Library’s Vision?</vt:lpstr>
      <vt:lpstr>Step 7: What is the Library’s Mission?</vt:lpstr>
      <vt:lpstr>  Step 8: How Will Success be Measured? </vt:lpstr>
      <vt:lpstr>PowerPoint Presentation</vt:lpstr>
      <vt:lpstr>PowerPoint Presentation</vt:lpstr>
      <vt:lpstr>  Step 9: What are the Strategic Issues? </vt:lpstr>
      <vt:lpstr>Watch out for the wild dogs of Spain</vt:lpstr>
      <vt:lpstr>Forgotten  walking poles or backpack  . . . disaster</vt:lpstr>
      <vt:lpstr>  </vt:lpstr>
      <vt:lpstr>Appropriate Organizational Structure in Place</vt:lpstr>
      <vt:lpstr>A Culture Conducive to Change</vt:lpstr>
      <vt:lpstr>Resource Support</vt:lpstr>
      <vt:lpstr>Committed Staff</vt:lpstr>
      <vt:lpstr>It never ends</vt:lpstr>
      <vt:lpstr>Activity:  Identifying Opportunities &amp; Threats for your role in NewLaw</vt:lpstr>
      <vt:lpstr>SWOT Analysis</vt:lpstr>
      <vt:lpstr>High Performance Organizations</vt:lpstr>
      <vt:lpstr>HPO more specifically</vt:lpstr>
      <vt:lpstr>High Performing Organizations</vt:lpstr>
      <vt:lpstr>High Performing Organizations</vt:lpstr>
      <vt:lpstr>Measuring for Success</vt:lpstr>
      <vt:lpstr>Bottom line </vt:lpstr>
      <vt:lpstr>Customer/client satisfaction</vt:lpstr>
      <vt:lpstr>Time spent &amp; saved</vt:lpstr>
      <vt:lpstr>Whether you think you can, or you can’t – you’re right.  Henry Ford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Crosby</dc:creator>
  <cp:lastModifiedBy>Jessica Symons</cp:lastModifiedBy>
  <cp:revision>18</cp:revision>
  <dcterms:created xsi:type="dcterms:W3CDTF">2017-04-25T14:33:35Z</dcterms:created>
  <dcterms:modified xsi:type="dcterms:W3CDTF">2017-05-04T12:38:31Z</dcterms:modified>
</cp:coreProperties>
</file>