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74" r:id="rId2"/>
    <p:sldId id="257" r:id="rId3"/>
    <p:sldId id="265" r:id="rId4"/>
    <p:sldId id="266" r:id="rId5"/>
    <p:sldId id="258" r:id="rId6"/>
    <p:sldId id="273" r:id="rId7"/>
    <p:sldId id="260" r:id="rId8"/>
    <p:sldId id="261" r:id="rId9"/>
    <p:sldId id="262" r:id="rId10"/>
    <p:sldId id="263" r:id="rId11"/>
    <p:sldId id="264" r:id="rId12"/>
    <p:sldId id="267" r:id="rId13"/>
    <p:sldId id="268" r:id="rId14"/>
    <p:sldId id="269" r:id="rId15"/>
    <p:sldId id="270" r:id="rId16"/>
    <p:sldId id="271" r:id="rId17"/>
    <p:sldId id="272" r:id="rId18"/>
  </p:sldIdLst>
  <p:sldSz cx="121920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Mayrand" initials="MM" lastIdx="1" clrIdx="0">
    <p:extLst>
      <p:ext uri="{19B8F6BF-5375-455C-9EA6-DF929625EA0E}">
        <p15:presenceInfo xmlns:p15="http://schemas.microsoft.com/office/powerpoint/2012/main" userId="052a9ea320199e6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8" d="100"/>
          <a:sy n="88" d="100"/>
        </p:scale>
        <p:origin x="3753"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5-05T15:46:00.362"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28" tIns="45713" rIns="91428" bIns="45713" rtlCol="0"/>
          <a:lstStyle>
            <a:lvl1pPr algn="l">
              <a:defRPr sz="1200"/>
            </a:lvl1pPr>
          </a:lstStyle>
          <a:p>
            <a:endParaRPr lang="en-CA" dirty="0"/>
          </a:p>
        </p:txBody>
      </p:sp>
      <p:sp>
        <p:nvSpPr>
          <p:cNvPr id="3" name="Date Placeholder 2"/>
          <p:cNvSpPr>
            <a:spLocks noGrp="1"/>
          </p:cNvSpPr>
          <p:nvPr>
            <p:ph type="dt" sz="quarter" idx="1"/>
          </p:nvPr>
        </p:nvSpPr>
        <p:spPr>
          <a:xfrm>
            <a:off x="4022726" y="0"/>
            <a:ext cx="3078163" cy="469900"/>
          </a:xfrm>
          <a:prstGeom prst="rect">
            <a:avLst/>
          </a:prstGeom>
        </p:spPr>
        <p:txBody>
          <a:bodyPr vert="horz" lIns="91428" tIns="45713" rIns="91428" bIns="45713" rtlCol="0"/>
          <a:lstStyle>
            <a:lvl1pPr algn="r">
              <a:defRPr sz="1200"/>
            </a:lvl1pPr>
          </a:lstStyle>
          <a:p>
            <a:fld id="{659EC60A-3C8B-416F-9A95-7EC6259E2AC4}" type="datetimeFigureOut">
              <a:rPr lang="en-CA" smtClean="0"/>
              <a:t>2017-06-16</a:t>
            </a:fld>
            <a:endParaRPr lang="en-CA" dirty="0"/>
          </a:p>
        </p:txBody>
      </p:sp>
      <p:sp>
        <p:nvSpPr>
          <p:cNvPr id="4" name="Footer Placeholder 3"/>
          <p:cNvSpPr>
            <a:spLocks noGrp="1"/>
          </p:cNvSpPr>
          <p:nvPr>
            <p:ph type="ftr" sz="quarter" idx="2"/>
          </p:nvPr>
        </p:nvSpPr>
        <p:spPr>
          <a:xfrm>
            <a:off x="1" y="8899525"/>
            <a:ext cx="3078163" cy="469900"/>
          </a:xfrm>
          <a:prstGeom prst="rect">
            <a:avLst/>
          </a:prstGeom>
        </p:spPr>
        <p:txBody>
          <a:bodyPr vert="horz" lIns="91428" tIns="45713" rIns="91428" bIns="45713" rtlCol="0" anchor="b"/>
          <a:lstStyle>
            <a:lvl1pPr algn="l">
              <a:defRPr sz="1200"/>
            </a:lvl1pPr>
          </a:lstStyle>
          <a:p>
            <a:endParaRPr lang="en-CA" dirty="0"/>
          </a:p>
        </p:txBody>
      </p:sp>
      <p:sp>
        <p:nvSpPr>
          <p:cNvPr id="5" name="Slide Number Placeholder 4"/>
          <p:cNvSpPr>
            <a:spLocks noGrp="1"/>
          </p:cNvSpPr>
          <p:nvPr>
            <p:ph type="sldNum" sz="quarter" idx="3"/>
          </p:nvPr>
        </p:nvSpPr>
        <p:spPr>
          <a:xfrm>
            <a:off x="4022726" y="8899525"/>
            <a:ext cx="3078163" cy="469900"/>
          </a:xfrm>
          <a:prstGeom prst="rect">
            <a:avLst/>
          </a:prstGeom>
        </p:spPr>
        <p:txBody>
          <a:bodyPr vert="horz" lIns="91428" tIns="45713" rIns="91428" bIns="45713" rtlCol="0" anchor="b"/>
          <a:lstStyle>
            <a:lvl1pPr algn="r">
              <a:defRPr sz="1200"/>
            </a:lvl1pPr>
          </a:lstStyle>
          <a:p>
            <a:fld id="{D01FEC53-1F74-4DAC-A36D-C0602E915137}" type="slidenum">
              <a:rPr lang="en-CA" smtClean="0"/>
              <a:t>‹#›</a:t>
            </a:fld>
            <a:endParaRPr lang="en-CA" dirty="0"/>
          </a:p>
        </p:txBody>
      </p:sp>
    </p:spTree>
    <p:extLst>
      <p:ext uri="{BB962C8B-B14F-4D97-AF65-F5344CB8AC3E}">
        <p14:creationId xmlns:p14="http://schemas.microsoft.com/office/powerpoint/2010/main" val="1121429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094272"/>
            <a:ext cx="8915399" cy="1932038"/>
          </a:xfrm>
        </p:spPr>
        <p:txBody>
          <a:bodyPr/>
          <a:lstStyle/>
          <a:p>
            <a:r>
              <a:rPr lang="fr-CA" b="1" dirty="0"/>
              <a:t>The Health Of Canada ’s Electoral Democracy</a:t>
            </a:r>
            <a:endParaRPr lang="en-CA" b="1" dirty="0"/>
          </a:p>
        </p:txBody>
      </p:sp>
      <p:sp>
        <p:nvSpPr>
          <p:cNvPr id="3" name="Subtitle 2"/>
          <p:cNvSpPr>
            <a:spLocks noGrp="1"/>
          </p:cNvSpPr>
          <p:nvPr>
            <p:ph type="subTitle" idx="1"/>
          </p:nvPr>
        </p:nvSpPr>
        <p:spPr>
          <a:xfrm>
            <a:off x="2589213" y="4124633"/>
            <a:ext cx="8915399" cy="1976284"/>
          </a:xfrm>
        </p:spPr>
        <p:txBody>
          <a:bodyPr>
            <a:normAutofit/>
          </a:bodyPr>
          <a:lstStyle/>
          <a:p>
            <a:r>
              <a:rPr lang="fr-CA" sz="2400" b="1" dirty="0"/>
              <a:t>Opportunities and challenges for improvement</a:t>
            </a:r>
          </a:p>
          <a:p>
            <a:endParaRPr lang="fr-CA" dirty="0"/>
          </a:p>
          <a:p>
            <a:r>
              <a:rPr lang="fr-CA" dirty="0"/>
              <a:t>CALL conference - May 2017</a:t>
            </a:r>
          </a:p>
          <a:p>
            <a:r>
              <a:rPr lang="fr-CA" dirty="0"/>
              <a:t>Marc Mayrand, past Chief Electoral Officer</a:t>
            </a:r>
          </a:p>
          <a:p>
            <a:endParaRPr lang="fr-CA" dirty="0"/>
          </a:p>
        </p:txBody>
      </p:sp>
    </p:spTree>
    <p:extLst>
      <p:ext uri="{BB962C8B-B14F-4D97-AF65-F5344CB8AC3E}">
        <p14:creationId xmlns:p14="http://schemas.microsoft.com/office/powerpoint/2010/main" val="1511844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Representation</a:t>
            </a:r>
          </a:p>
        </p:txBody>
      </p:sp>
      <p:sp>
        <p:nvSpPr>
          <p:cNvPr id="3" name="Content Placeholder 2"/>
          <p:cNvSpPr>
            <a:spLocks noGrp="1"/>
          </p:cNvSpPr>
          <p:nvPr>
            <p:ph idx="1"/>
          </p:nvPr>
        </p:nvSpPr>
        <p:spPr/>
        <p:txBody>
          <a:bodyPr>
            <a:normAutofit/>
          </a:bodyPr>
          <a:lstStyle/>
          <a:p>
            <a:r>
              <a:rPr lang="en-CA" dirty="0"/>
              <a:t>Women are under represented in the House of Commons</a:t>
            </a:r>
          </a:p>
          <a:p>
            <a:r>
              <a:rPr lang="en-CA" dirty="0"/>
              <a:t>Canada ranks poorly in that regard</a:t>
            </a:r>
          </a:p>
          <a:p>
            <a:r>
              <a:rPr lang="en-CA" dirty="0"/>
              <a:t>Some breakthrough across the country but overall progress is slow; in fact very slow… </a:t>
            </a:r>
          </a:p>
          <a:p>
            <a:r>
              <a:rPr lang="en-CA" dirty="0"/>
              <a:t>Aboriginal representation has been improving and is currently at par with the percentage of population	</a:t>
            </a:r>
          </a:p>
          <a:p>
            <a:pPr lvl="1"/>
            <a:r>
              <a:rPr lang="en-CA" dirty="0"/>
              <a:t>In a few districts in the last general election all candidates were aboriginals </a:t>
            </a:r>
          </a:p>
          <a:p>
            <a:r>
              <a:rPr lang="en-CA" dirty="0"/>
              <a:t>Visible minorities are also doing better but have some way to go</a:t>
            </a:r>
          </a:p>
        </p:txBody>
      </p:sp>
    </p:spTree>
    <p:extLst>
      <p:ext uri="{BB962C8B-B14F-4D97-AF65-F5344CB8AC3E}">
        <p14:creationId xmlns:p14="http://schemas.microsoft.com/office/powerpoint/2010/main" val="267566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Level playing field</a:t>
            </a:r>
          </a:p>
        </p:txBody>
      </p:sp>
      <p:sp>
        <p:nvSpPr>
          <p:cNvPr id="3" name="Content Placeholder 2"/>
          <p:cNvSpPr>
            <a:spLocks noGrp="1"/>
          </p:cNvSpPr>
          <p:nvPr>
            <p:ph idx="1"/>
          </p:nvPr>
        </p:nvSpPr>
        <p:spPr/>
        <p:txBody>
          <a:bodyPr/>
          <a:lstStyle/>
          <a:p>
            <a:r>
              <a:rPr lang="en-CA" dirty="0"/>
              <a:t>This relates mostly to political financing:</a:t>
            </a:r>
          </a:p>
          <a:p>
            <a:pPr lvl="1"/>
            <a:r>
              <a:rPr lang="en-CA" dirty="0"/>
              <a:t>Canada is a world wide model in terms of regulating the influence of money in elections</a:t>
            </a:r>
          </a:p>
          <a:p>
            <a:pPr lvl="1"/>
            <a:r>
              <a:rPr lang="en-CA" dirty="0"/>
              <a:t>Our political financing regime can also be seen as a barrier for independent candidates or the emergence of new parties</a:t>
            </a:r>
          </a:p>
          <a:p>
            <a:pPr lvl="1"/>
            <a:r>
              <a:rPr lang="en-CA" dirty="0"/>
              <a:t>Our regime tends to favor incumbents (but generally much less than other Countries)</a:t>
            </a:r>
          </a:p>
          <a:p>
            <a:r>
              <a:rPr lang="en-CA" dirty="0"/>
              <a:t>It is also about fairness:</a:t>
            </a:r>
          </a:p>
          <a:p>
            <a:pPr lvl="1"/>
            <a:r>
              <a:rPr lang="en-CA" dirty="0"/>
              <a:t>A vote in PEI is equal to 4 votes in Toronto…</a:t>
            </a:r>
          </a:p>
          <a:p>
            <a:pPr lvl="1"/>
            <a:r>
              <a:rPr lang="en-CA" dirty="0"/>
              <a:t>A vote in a rural riding is often equal to two or more votes in an urban riding</a:t>
            </a:r>
          </a:p>
          <a:p>
            <a:pPr marL="457200" lvl="1" indent="0">
              <a:buNone/>
            </a:pPr>
            <a:endParaRPr lang="en-CA" dirty="0"/>
          </a:p>
          <a:p>
            <a:endParaRPr lang="en-CA" dirty="0"/>
          </a:p>
        </p:txBody>
      </p:sp>
    </p:spTree>
    <p:extLst>
      <p:ext uri="{BB962C8B-B14F-4D97-AF65-F5344CB8AC3E}">
        <p14:creationId xmlns:p14="http://schemas.microsoft.com/office/powerpoint/2010/main" val="492492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Current effort at improvement</a:t>
            </a:r>
          </a:p>
        </p:txBody>
      </p:sp>
      <p:sp>
        <p:nvSpPr>
          <p:cNvPr id="3" name="Content Placeholder 2"/>
          <p:cNvSpPr>
            <a:spLocks noGrp="1"/>
          </p:cNvSpPr>
          <p:nvPr>
            <p:ph idx="1"/>
          </p:nvPr>
        </p:nvSpPr>
        <p:spPr/>
        <p:txBody>
          <a:bodyPr/>
          <a:lstStyle/>
          <a:p>
            <a:r>
              <a:rPr lang="en-CA" dirty="0"/>
              <a:t>There is increased recognition that our 19</a:t>
            </a:r>
            <a:r>
              <a:rPr lang="en-CA" baseline="30000" dirty="0"/>
              <a:t>th</a:t>
            </a:r>
            <a:r>
              <a:rPr lang="en-CA" dirty="0"/>
              <a:t> century based electoral system is ill suited for modern times</a:t>
            </a:r>
          </a:p>
          <a:p>
            <a:r>
              <a:rPr lang="en-CA" dirty="0"/>
              <a:t>An increasingly diverse, mobile and aging population combined with rapidly evolving technologies and the advent of social media require new approaches to electoral democracy and its pillars of accessibility and level playing field</a:t>
            </a:r>
          </a:p>
          <a:p>
            <a:r>
              <a:rPr lang="en-CA" dirty="0"/>
              <a:t>Governments have generally taken a two prong approach in seeking to adapt our electoral democracy:</a:t>
            </a:r>
          </a:p>
          <a:p>
            <a:pPr lvl="1"/>
            <a:r>
              <a:rPr lang="en-CA" dirty="0"/>
              <a:t>Consideration of alternative voting systems</a:t>
            </a:r>
          </a:p>
          <a:p>
            <a:pPr lvl="1"/>
            <a:r>
              <a:rPr lang="en-CA" dirty="0"/>
              <a:t>Modernizing our electoral framework</a:t>
            </a:r>
          </a:p>
        </p:txBody>
      </p:sp>
    </p:spTree>
    <p:extLst>
      <p:ext uri="{BB962C8B-B14F-4D97-AF65-F5344CB8AC3E}">
        <p14:creationId xmlns:p14="http://schemas.microsoft.com/office/powerpoint/2010/main" val="1431071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Alternative voting systems</a:t>
            </a:r>
          </a:p>
        </p:txBody>
      </p:sp>
      <p:sp>
        <p:nvSpPr>
          <p:cNvPr id="3" name="Content Placeholder 2"/>
          <p:cNvSpPr>
            <a:spLocks noGrp="1"/>
          </p:cNvSpPr>
          <p:nvPr>
            <p:ph idx="1"/>
          </p:nvPr>
        </p:nvSpPr>
        <p:spPr/>
        <p:txBody>
          <a:bodyPr/>
          <a:lstStyle/>
          <a:p>
            <a:r>
              <a:rPr lang="en-CA" dirty="0"/>
              <a:t>The current First Past The Post System (FPTP) has been in place for a 150 years at the Federal level</a:t>
            </a:r>
          </a:p>
          <a:p>
            <a:r>
              <a:rPr lang="en-CA" dirty="0"/>
              <a:t>Many argue that while it may have serve Canada well it no longer does so as it is not best suited to reflect the modern geographic and social diversity of the country</a:t>
            </a:r>
          </a:p>
          <a:p>
            <a:r>
              <a:rPr lang="en-CA" dirty="0"/>
              <a:t>There are basically three family of voting systems: </a:t>
            </a:r>
            <a:r>
              <a:rPr lang="en-CA" i="1" dirty="0"/>
              <a:t>simple majority voting</a:t>
            </a:r>
            <a:r>
              <a:rPr lang="en-CA" dirty="0"/>
              <a:t>, </a:t>
            </a:r>
            <a:r>
              <a:rPr lang="en-CA" i="1" dirty="0"/>
              <a:t>preferential voting systems</a:t>
            </a:r>
            <a:r>
              <a:rPr lang="en-CA" dirty="0"/>
              <a:t> and </a:t>
            </a:r>
            <a:r>
              <a:rPr lang="en-CA" i="1" dirty="0"/>
              <a:t>proportional voting systems.</a:t>
            </a:r>
          </a:p>
          <a:p>
            <a:r>
              <a:rPr lang="en-CA" i="1" dirty="0"/>
              <a:t>Many systems in use around the world involve a mixite of two or even three of the systems</a:t>
            </a:r>
          </a:p>
          <a:p>
            <a:r>
              <a:rPr lang="en-CA" i="1" dirty="0"/>
              <a:t>History, political culture and political crisis seem to be the main factors that lead countries to adopt a particular system over another</a:t>
            </a:r>
          </a:p>
        </p:txBody>
      </p:sp>
    </p:spTree>
    <p:extLst>
      <p:ext uri="{BB962C8B-B14F-4D97-AF65-F5344CB8AC3E}">
        <p14:creationId xmlns:p14="http://schemas.microsoft.com/office/powerpoint/2010/main" val="2520415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Canada recent experience…</a:t>
            </a:r>
          </a:p>
        </p:txBody>
      </p:sp>
      <p:sp>
        <p:nvSpPr>
          <p:cNvPr id="3" name="Content Placeholder 2"/>
          <p:cNvSpPr>
            <a:spLocks noGrp="1"/>
          </p:cNvSpPr>
          <p:nvPr>
            <p:ph idx="1"/>
          </p:nvPr>
        </p:nvSpPr>
        <p:spPr/>
        <p:txBody>
          <a:bodyPr>
            <a:normAutofit/>
          </a:bodyPr>
          <a:lstStyle/>
          <a:p>
            <a:r>
              <a:rPr lang="en-CA" dirty="0"/>
              <a:t>At the provincial level:</a:t>
            </a:r>
          </a:p>
          <a:p>
            <a:pPr lvl="1"/>
            <a:r>
              <a:rPr lang="en-CA" dirty="0"/>
              <a:t>British Columbia considered an STV system which is a mix of preferential and proportional system but rejected it in two referendum (2005 &amp;2009)</a:t>
            </a:r>
          </a:p>
          <a:p>
            <a:pPr lvl="1"/>
            <a:r>
              <a:rPr lang="en-CA" dirty="0"/>
              <a:t>Ontario considered a mix proportional system but rejected it in a referendum (2007)</a:t>
            </a:r>
          </a:p>
          <a:p>
            <a:pPr lvl="1"/>
            <a:r>
              <a:rPr lang="en-CA" dirty="0"/>
              <a:t>PEI considered a proportional system in 2005 but rejected it in a referendum; in 2016 it held a referendum on four alternative systems. The referendum used ranking ballots and saw proportional representation coming out on top….yet the Government announced there would be a second referendum in conjunction with the next Provincial election</a:t>
            </a:r>
          </a:p>
          <a:p>
            <a:pPr lvl="1"/>
            <a:r>
              <a:rPr lang="en-CA" dirty="0"/>
              <a:t>New-Brunswick announced it would hold a referendum after the next election if the Government is re-elected</a:t>
            </a:r>
          </a:p>
        </p:txBody>
      </p:sp>
    </p:spTree>
    <p:extLst>
      <p:ext uri="{BB962C8B-B14F-4D97-AF65-F5344CB8AC3E}">
        <p14:creationId xmlns:p14="http://schemas.microsoft.com/office/powerpoint/2010/main" val="1030762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…Canada recent experience</a:t>
            </a:r>
          </a:p>
        </p:txBody>
      </p:sp>
      <p:sp>
        <p:nvSpPr>
          <p:cNvPr id="3" name="Content Placeholder 2"/>
          <p:cNvSpPr>
            <a:spLocks noGrp="1"/>
          </p:cNvSpPr>
          <p:nvPr>
            <p:ph idx="1"/>
          </p:nvPr>
        </p:nvSpPr>
        <p:spPr/>
        <p:txBody>
          <a:bodyPr/>
          <a:lstStyle/>
          <a:p>
            <a:r>
              <a:rPr lang="en-CA" dirty="0"/>
              <a:t>At the Federal level:</a:t>
            </a:r>
          </a:p>
          <a:p>
            <a:pPr lvl="1"/>
            <a:r>
              <a:rPr lang="en-CA" dirty="0"/>
              <a:t>The liberal party promised that the 2015 election would be the last one under FPTP</a:t>
            </a:r>
          </a:p>
          <a:p>
            <a:pPr lvl="1"/>
            <a:r>
              <a:rPr lang="en-CA" dirty="0"/>
              <a:t>A special parliamentary committee (ERRE) spend several months holding public hearings and studying alternative systems and recommended that the Government develop a specific proportional voting system</a:t>
            </a:r>
          </a:p>
          <a:p>
            <a:pPr lvl="1"/>
            <a:r>
              <a:rPr lang="en-CA" dirty="0"/>
              <a:t>MPs were tasked to hold town hall sessions in their ridings to discuss voting systems</a:t>
            </a:r>
          </a:p>
          <a:p>
            <a:pPr lvl="1"/>
            <a:r>
              <a:rPr lang="en-CA" dirty="0"/>
              <a:t>The government conducted extensive consultations</a:t>
            </a:r>
          </a:p>
          <a:p>
            <a:pPr lvl="1"/>
            <a:r>
              <a:rPr lang="en-CA" dirty="0"/>
              <a:t>In Late January this year the Government announced that in light of a lack of consensus for change it was abandoning its efforts at establishing an alternative voting system for the time being</a:t>
            </a:r>
          </a:p>
        </p:txBody>
      </p:sp>
    </p:spTree>
    <p:extLst>
      <p:ext uri="{BB962C8B-B14F-4D97-AF65-F5344CB8AC3E}">
        <p14:creationId xmlns:p14="http://schemas.microsoft.com/office/powerpoint/2010/main" val="1082451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Other areas for improvement</a:t>
            </a:r>
          </a:p>
        </p:txBody>
      </p:sp>
      <p:sp>
        <p:nvSpPr>
          <p:cNvPr id="3" name="Content Placeholder 2"/>
          <p:cNvSpPr>
            <a:spLocks noGrp="1"/>
          </p:cNvSpPr>
          <p:nvPr>
            <p:ph idx="1"/>
          </p:nvPr>
        </p:nvSpPr>
        <p:spPr/>
        <p:txBody>
          <a:bodyPr>
            <a:normAutofit fontScale="92500"/>
          </a:bodyPr>
          <a:lstStyle/>
          <a:p>
            <a:r>
              <a:rPr lang="en-CA" dirty="0"/>
              <a:t>The liberal platform and the 2015 Speech from the throne identified numerous areas for legislative reform (included on line voting and &lt;&lt;mandatory voting&gt;&gt;)</a:t>
            </a:r>
          </a:p>
          <a:p>
            <a:r>
              <a:rPr lang="en-CA" dirty="0"/>
              <a:t>In October 2016 the CEO tabled a report recommending over 80 changes to improve the electoral system (with a focus on modernization, accessibility and level playing field)</a:t>
            </a:r>
          </a:p>
          <a:p>
            <a:r>
              <a:rPr lang="en-CA" dirty="0"/>
              <a:t>Bill C-33 First reading November 24,2016: Civic education; Youth 14-17; voter ID; Voting by citizen residing abroad and …</a:t>
            </a:r>
          </a:p>
          <a:p>
            <a:r>
              <a:rPr lang="en-CA" dirty="0"/>
              <a:t>The Procedure and House affairs Committee has issued two interim reports endorsing unanimously most of the CEO recommendations (exclusive of those already part of Bill-C-33)</a:t>
            </a:r>
          </a:p>
          <a:p>
            <a:r>
              <a:rPr lang="en-CA" dirty="0"/>
              <a:t>Minister Gould Mandate letter (undated); Pre writ spending; so-called &lt;&lt;cash for access&gt;&gt; events; Leaders debate; and cyber security…</a:t>
            </a:r>
          </a:p>
          <a:p>
            <a:endParaRPr lang="en-CA" dirty="0"/>
          </a:p>
        </p:txBody>
      </p:sp>
    </p:spTree>
    <p:extLst>
      <p:ext uri="{BB962C8B-B14F-4D97-AF65-F5344CB8AC3E}">
        <p14:creationId xmlns:p14="http://schemas.microsoft.com/office/powerpoint/2010/main" val="181375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Conclusion</a:t>
            </a:r>
          </a:p>
        </p:txBody>
      </p:sp>
      <p:sp>
        <p:nvSpPr>
          <p:cNvPr id="3" name="Content Placeholder 2"/>
          <p:cNvSpPr>
            <a:spLocks noGrp="1"/>
          </p:cNvSpPr>
          <p:nvPr>
            <p:ph idx="1"/>
          </p:nvPr>
        </p:nvSpPr>
        <p:spPr/>
        <p:txBody>
          <a:bodyPr/>
          <a:lstStyle/>
          <a:p>
            <a:r>
              <a:rPr lang="en-CA" dirty="0"/>
              <a:t>Time is of the essence; amendments needs to be in place at least 12 months before the next general election and preferably much sooner</a:t>
            </a:r>
          </a:p>
          <a:p>
            <a:r>
              <a:rPr lang="en-CA" dirty="0"/>
              <a:t>The agenda for reform has now been considerably narrowed</a:t>
            </a:r>
          </a:p>
          <a:p>
            <a:r>
              <a:rPr lang="en-CA" dirty="0"/>
              <a:t>Yet while the voting system will be the same for 2019 there remains significant opportunities to make our electoral democracy more inclusive, fairer and modern and improve the representativeness of the House of Commons</a:t>
            </a:r>
          </a:p>
          <a:p>
            <a:r>
              <a:rPr lang="en-CA" dirty="0"/>
              <a:t>These changes if properly designed and implemented should help maintain and even improve Canada’s democracy rating… </a:t>
            </a:r>
          </a:p>
          <a:p>
            <a:pPr marL="0" indent="0">
              <a:buNone/>
            </a:pPr>
            <a:endParaRPr lang="en-CA" dirty="0"/>
          </a:p>
          <a:p>
            <a:endParaRPr lang="en-CA" dirty="0"/>
          </a:p>
        </p:txBody>
      </p:sp>
    </p:spTree>
    <p:extLst>
      <p:ext uri="{BB962C8B-B14F-4D97-AF65-F5344CB8AC3E}">
        <p14:creationId xmlns:p14="http://schemas.microsoft.com/office/powerpoint/2010/main" val="1441007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OUTLINE</a:t>
            </a:r>
          </a:p>
        </p:txBody>
      </p:sp>
      <p:sp>
        <p:nvSpPr>
          <p:cNvPr id="3" name="Content Placeholder 2"/>
          <p:cNvSpPr>
            <a:spLocks noGrp="1"/>
          </p:cNvSpPr>
          <p:nvPr>
            <p:ph idx="1"/>
          </p:nvPr>
        </p:nvSpPr>
        <p:spPr/>
        <p:txBody>
          <a:bodyPr/>
          <a:lstStyle/>
          <a:p>
            <a:r>
              <a:rPr lang="en-CA" dirty="0"/>
              <a:t>Our electoral framework</a:t>
            </a:r>
          </a:p>
          <a:p>
            <a:r>
              <a:rPr lang="en-CA" dirty="0"/>
              <a:t>How does Canada rank ?</a:t>
            </a:r>
          </a:p>
          <a:p>
            <a:r>
              <a:rPr lang="en-CA" dirty="0"/>
              <a:t>Key issues</a:t>
            </a:r>
          </a:p>
          <a:p>
            <a:r>
              <a:rPr lang="en-CA" dirty="0"/>
              <a:t>Other important issues</a:t>
            </a:r>
          </a:p>
          <a:p>
            <a:r>
              <a:rPr lang="en-CA" dirty="0"/>
              <a:t>Current efforts at improvement</a:t>
            </a:r>
          </a:p>
          <a:p>
            <a:r>
              <a:rPr lang="en-CA" dirty="0"/>
              <a:t>Conclusion</a:t>
            </a:r>
          </a:p>
        </p:txBody>
      </p:sp>
    </p:spTree>
    <p:extLst>
      <p:ext uri="{BB962C8B-B14F-4D97-AF65-F5344CB8AC3E}">
        <p14:creationId xmlns:p14="http://schemas.microsoft.com/office/powerpoint/2010/main" val="4074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Canada Electoral Framework…</a:t>
            </a:r>
          </a:p>
        </p:txBody>
      </p:sp>
      <p:sp>
        <p:nvSpPr>
          <p:cNvPr id="3" name="Content Placeholder 2"/>
          <p:cNvSpPr>
            <a:spLocks noGrp="1"/>
          </p:cNvSpPr>
          <p:nvPr>
            <p:ph idx="1"/>
          </p:nvPr>
        </p:nvSpPr>
        <p:spPr/>
        <p:txBody>
          <a:bodyPr/>
          <a:lstStyle/>
          <a:p>
            <a:r>
              <a:rPr lang="en-CA" dirty="0"/>
              <a:t>Legal Framework:</a:t>
            </a:r>
          </a:p>
          <a:p>
            <a:pPr lvl="1"/>
            <a:r>
              <a:rPr lang="en-CA" dirty="0"/>
              <a:t>International Law: some 200 documents setting out 20 distinct individual rights and state obligations</a:t>
            </a:r>
          </a:p>
          <a:p>
            <a:pPr lvl="1"/>
            <a:r>
              <a:rPr lang="en-CA" dirty="0"/>
              <a:t>The Constitution: enshrines most of the 20 rights and obligations such as periodic elections, readjustment of ridings boundaries; the right to vote and be a candidate; freedom of speech, association and assembly</a:t>
            </a:r>
          </a:p>
          <a:p>
            <a:pPr lvl="1"/>
            <a:r>
              <a:rPr lang="en-CA" dirty="0"/>
              <a:t>Federal Legislation: The </a:t>
            </a:r>
            <a:r>
              <a:rPr lang="en-CA" u="sng" dirty="0"/>
              <a:t>Canada Elections Act; </a:t>
            </a:r>
            <a:r>
              <a:rPr lang="en-CA" dirty="0"/>
              <a:t>The </a:t>
            </a:r>
            <a:r>
              <a:rPr lang="en-CA" u="sng" dirty="0"/>
              <a:t>Electoral boundaries adjustment Act</a:t>
            </a:r>
            <a:r>
              <a:rPr lang="en-CA" dirty="0"/>
              <a:t>; the </a:t>
            </a:r>
            <a:r>
              <a:rPr lang="en-CA" u="sng" dirty="0"/>
              <a:t>Referendum Act</a:t>
            </a:r>
            <a:endParaRPr lang="en-CA" dirty="0"/>
          </a:p>
          <a:p>
            <a:pPr lvl="1"/>
            <a:r>
              <a:rPr lang="en-CA" dirty="0"/>
              <a:t>Judicial Precedents: Large body of case law – The right to Vote is more than marking a ballot…. It is a </a:t>
            </a:r>
            <a:r>
              <a:rPr lang="en-CA" i="1" dirty="0"/>
              <a:t>right to effective representation</a:t>
            </a:r>
            <a:r>
              <a:rPr lang="en-CA" dirty="0"/>
              <a:t>; Genuine elections are premised on a </a:t>
            </a:r>
            <a:r>
              <a:rPr lang="en-CA" i="1" dirty="0"/>
              <a:t>fair level playing field</a:t>
            </a:r>
            <a:endParaRPr lang="en-CA" dirty="0"/>
          </a:p>
        </p:txBody>
      </p:sp>
    </p:spTree>
    <p:extLst>
      <p:ext uri="{BB962C8B-B14F-4D97-AF65-F5344CB8AC3E}">
        <p14:creationId xmlns:p14="http://schemas.microsoft.com/office/powerpoint/2010/main" val="1445522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…Canada's Electoral Framework:</a:t>
            </a:r>
            <a:br>
              <a:rPr lang="en-CA" dirty="0"/>
            </a:br>
            <a:endParaRPr lang="en-CA" sz="2400" dirty="0"/>
          </a:p>
        </p:txBody>
      </p:sp>
      <p:sp>
        <p:nvSpPr>
          <p:cNvPr id="3" name="Content Placeholder 2"/>
          <p:cNvSpPr>
            <a:spLocks noGrp="1"/>
          </p:cNvSpPr>
          <p:nvPr>
            <p:ph idx="1"/>
          </p:nvPr>
        </p:nvSpPr>
        <p:spPr/>
        <p:txBody>
          <a:bodyPr>
            <a:normAutofit lnSpcReduction="10000"/>
          </a:bodyPr>
          <a:lstStyle/>
          <a:p>
            <a:pPr marL="457200" lvl="1" indent="0">
              <a:buNone/>
            </a:pPr>
            <a:endParaRPr lang="en-CA" dirty="0"/>
          </a:p>
          <a:p>
            <a:r>
              <a:rPr lang="en-CA" dirty="0"/>
              <a:t>The Administration:</a:t>
            </a:r>
          </a:p>
          <a:p>
            <a:pPr lvl="1"/>
            <a:r>
              <a:rPr lang="en-CA" dirty="0"/>
              <a:t>Democratic rights are meaningless without an administrative framework that permits and facilitates their exercise</a:t>
            </a:r>
          </a:p>
          <a:p>
            <a:pPr lvl="1"/>
            <a:r>
              <a:rPr lang="en-CA" dirty="0"/>
              <a:t>In fact international laws impose obligations on States in that regard</a:t>
            </a:r>
          </a:p>
          <a:p>
            <a:pPr lvl="1"/>
            <a:r>
              <a:rPr lang="en-CA" dirty="0"/>
              <a:t>Canada has a centralized approach to organizing Elections- yet delivery is local – A general election involves the conduct of 338 parallel elections. The organization of elections is the responsibilities of the Chief Electoral Officers who is appointed by the House of commons and is independent of the Government</a:t>
            </a:r>
          </a:p>
          <a:p>
            <a:pPr lvl="1"/>
            <a:r>
              <a:rPr lang="en-CA" dirty="0"/>
              <a:t>This is the contrast with the U.S. approach where both the organization and delivery is local leading to significant discrepancies between “counties”.</a:t>
            </a:r>
          </a:p>
          <a:p>
            <a:pPr lvl="1"/>
            <a:r>
              <a:rPr lang="en-CA" dirty="0"/>
              <a:t>Key challenge: Balancing integrity and accessibility….</a:t>
            </a:r>
          </a:p>
        </p:txBody>
      </p:sp>
    </p:spTree>
    <p:extLst>
      <p:ext uri="{BB962C8B-B14F-4D97-AF65-F5344CB8AC3E}">
        <p14:creationId xmlns:p14="http://schemas.microsoft.com/office/powerpoint/2010/main" val="1575681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does Canada rank? </a:t>
            </a:r>
          </a:p>
        </p:txBody>
      </p:sp>
      <p:sp>
        <p:nvSpPr>
          <p:cNvPr id="3" name="Content Placeholder 2"/>
          <p:cNvSpPr>
            <a:spLocks noGrp="1"/>
          </p:cNvSpPr>
          <p:nvPr>
            <p:ph idx="1"/>
          </p:nvPr>
        </p:nvSpPr>
        <p:spPr/>
        <p:txBody>
          <a:bodyPr/>
          <a:lstStyle/>
          <a:p>
            <a:r>
              <a:rPr lang="en-CA" dirty="0"/>
              <a:t>Multiples sources </a:t>
            </a:r>
          </a:p>
          <a:p>
            <a:r>
              <a:rPr lang="en-CA" dirty="0"/>
              <a:t>Methodology varies</a:t>
            </a:r>
          </a:p>
          <a:p>
            <a:r>
              <a:rPr lang="en-CA" dirty="0"/>
              <a:t>Elections are a subset of a sound democracy evaluation framework</a:t>
            </a:r>
          </a:p>
          <a:p>
            <a:r>
              <a:rPr lang="en-CA" dirty="0"/>
              <a:t>Scandinavian countries tend to do best</a:t>
            </a:r>
          </a:p>
          <a:p>
            <a:endParaRPr lang="en-CA" dirty="0"/>
          </a:p>
        </p:txBody>
      </p:sp>
    </p:spTree>
    <p:extLst>
      <p:ext uri="{BB962C8B-B14F-4D97-AF65-F5344CB8AC3E}">
        <p14:creationId xmlns:p14="http://schemas.microsoft.com/office/powerpoint/2010/main" val="3553115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INDEXES</a:t>
            </a:r>
          </a:p>
        </p:txBody>
      </p:sp>
      <p:sp>
        <p:nvSpPr>
          <p:cNvPr id="3" name="Content Placeholder 2"/>
          <p:cNvSpPr>
            <a:spLocks noGrp="1"/>
          </p:cNvSpPr>
          <p:nvPr>
            <p:ph idx="1"/>
          </p:nvPr>
        </p:nvSpPr>
        <p:spPr/>
        <p:txBody>
          <a:bodyPr/>
          <a:lstStyle/>
          <a:p>
            <a:r>
              <a:rPr lang="en-CA" dirty="0"/>
              <a:t>The Economist: The Democracy Index</a:t>
            </a:r>
          </a:p>
          <a:p>
            <a:r>
              <a:rPr lang="en-CA" dirty="0"/>
              <a:t>Freedom House -</a:t>
            </a:r>
          </a:p>
          <a:p>
            <a:r>
              <a:rPr lang="en-CA" dirty="0"/>
              <a:t>EIP –</a:t>
            </a:r>
          </a:p>
          <a:p>
            <a:r>
              <a:rPr lang="en-CA" dirty="0"/>
              <a:t>Global Democracy Ranking -</a:t>
            </a:r>
          </a:p>
          <a:p>
            <a:r>
              <a:rPr lang="en-CA" dirty="0"/>
              <a:t>World Audit Organization -</a:t>
            </a:r>
          </a:p>
          <a:p>
            <a:r>
              <a:rPr lang="en-CA" dirty="0"/>
              <a:t>OSCE -</a:t>
            </a:r>
          </a:p>
        </p:txBody>
      </p:sp>
    </p:spTree>
    <p:extLst>
      <p:ext uri="{BB962C8B-B14F-4D97-AF65-F5344CB8AC3E}">
        <p14:creationId xmlns:p14="http://schemas.microsoft.com/office/powerpoint/2010/main" val="354745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…How does Canada rank?</a:t>
            </a:r>
          </a:p>
        </p:txBody>
      </p:sp>
      <p:sp>
        <p:nvSpPr>
          <p:cNvPr id="3" name="Content Placeholder 2"/>
          <p:cNvSpPr>
            <a:spLocks noGrp="1"/>
          </p:cNvSpPr>
          <p:nvPr>
            <p:ph idx="1"/>
          </p:nvPr>
        </p:nvSpPr>
        <p:spPr/>
        <p:txBody>
          <a:bodyPr/>
          <a:lstStyle/>
          <a:p>
            <a:r>
              <a:rPr lang="en-CA" dirty="0"/>
              <a:t>In most democracy indexes Canada ranked in the top ten among roughly 170 countries</a:t>
            </a:r>
          </a:p>
          <a:p>
            <a:r>
              <a:rPr lang="en-CA" dirty="0"/>
              <a:t>Canada ranks ahead of UK, France, Australia and the US which is loosing ground</a:t>
            </a:r>
          </a:p>
          <a:p>
            <a:r>
              <a:rPr lang="en-CA" dirty="0"/>
              <a:t>Its electoral framework rates even better</a:t>
            </a:r>
          </a:p>
          <a:p>
            <a:r>
              <a:rPr lang="en-CA" dirty="0"/>
              <a:t>This is remarkable given Canada History, diversity and geography</a:t>
            </a:r>
          </a:p>
          <a:p>
            <a:r>
              <a:rPr lang="en-CA" dirty="0"/>
              <a:t>All in all Canada is doing well in fact very well </a:t>
            </a:r>
          </a:p>
          <a:p>
            <a:r>
              <a:rPr lang="en-CA" dirty="0"/>
              <a:t>Yet there is room for improvement….</a:t>
            </a:r>
          </a:p>
        </p:txBody>
      </p:sp>
    </p:spTree>
    <p:extLst>
      <p:ext uri="{BB962C8B-B14F-4D97-AF65-F5344CB8AC3E}">
        <p14:creationId xmlns:p14="http://schemas.microsoft.com/office/powerpoint/2010/main" val="113707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Key areas for improvement</a:t>
            </a:r>
          </a:p>
        </p:txBody>
      </p:sp>
      <p:sp>
        <p:nvSpPr>
          <p:cNvPr id="3" name="Content Placeholder 2"/>
          <p:cNvSpPr>
            <a:spLocks noGrp="1"/>
          </p:cNvSpPr>
          <p:nvPr>
            <p:ph idx="1"/>
          </p:nvPr>
        </p:nvSpPr>
        <p:spPr/>
        <p:txBody>
          <a:bodyPr/>
          <a:lstStyle/>
          <a:p>
            <a:r>
              <a:rPr lang="en-CA" dirty="0"/>
              <a:t>Participation</a:t>
            </a:r>
          </a:p>
          <a:p>
            <a:pPr lvl="1"/>
            <a:r>
              <a:rPr lang="en-CA" dirty="0"/>
              <a:t>Turn out trend</a:t>
            </a:r>
          </a:p>
          <a:p>
            <a:r>
              <a:rPr lang="en-CA" dirty="0"/>
              <a:t>Representation</a:t>
            </a:r>
          </a:p>
          <a:p>
            <a:pPr lvl="1"/>
            <a:r>
              <a:rPr lang="en-CA" dirty="0"/>
              <a:t>Women</a:t>
            </a:r>
          </a:p>
          <a:p>
            <a:pPr lvl="1"/>
            <a:r>
              <a:rPr lang="en-CA" dirty="0"/>
              <a:t>Aboriginal</a:t>
            </a:r>
          </a:p>
          <a:p>
            <a:pPr lvl="1"/>
            <a:r>
              <a:rPr lang="en-CA" dirty="0"/>
              <a:t>Visible minorities</a:t>
            </a:r>
          </a:p>
          <a:p>
            <a:pPr lvl="1"/>
            <a:r>
              <a:rPr lang="en-CA" dirty="0"/>
              <a:t>People with disabilities</a:t>
            </a:r>
          </a:p>
          <a:p>
            <a:r>
              <a:rPr lang="en-CA" dirty="0"/>
              <a:t>Level playing field </a:t>
            </a:r>
          </a:p>
        </p:txBody>
      </p:sp>
    </p:spTree>
    <p:extLst>
      <p:ext uri="{BB962C8B-B14F-4D97-AF65-F5344CB8AC3E}">
        <p14:creationId xmlns:p14="http://schemas.microsoft.com/office/powerpoint/2010/main" val="1312282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Participation</a:t>
            </a:r>
          </a:p>
        </p:txBody>
      </p:sp>
      <p:sp>
        <p:nvSpPr>
          <p:cNvPr id="3" name="Content Placeholder 2"/>
          <p:cNvSpPr>
            <a:spLocks noGrp="1"/>
          </p:cNvSpPr>
          <p:nvPr>
            <p:ph idx="1"/>
          </p:nvPr>
        </p:nvSpPr>
        <p:spPr/>
        <p:txBody>
          <a:bodyPr/>
          <a:lstStyle/>
          <a:p>
            <a:r>
              <a:rPr lang="en-CA" dirty="0"/>
              <a:t>Turn out has been in decline for 40 years</a:t>
            </a:r>
          </a:p>
          <a:p>
            <a:r>
              <a:rPr lang="en-CA" dirty="0"/>
              <a:t>Mostly driven by weak youth participation</a:t>
            </a:r>
          </a:p>
          <a:p>
            <a:r>
              <a:rPr lang="en-CA" dirty="0"/>
              <a:t>But also low participation among aboriginals and new citizen</a:t>
            </a:r>
          </a:p>
          <a:p>
            <a:r>
              <a:rPr lang="en-CA" dirty="0"/>
              <a:t>The phenomena is of concern as we have begun to observe generational transfer i.e. as new generations get older they tend to vote less</a:t>
            </a:r>
          </a:p>
          <a:p>
            <a:r>
              <a:rPr lang="en-CA" dirty="0"/>
              <a:t>The 2015 General Election saw an increase of 8%; not clear if it marks a shift in trend or is simply an outlier</a:t>
            </a:r>
          </a:p>
        </p:txBody>
      </p:sp>
    </p:spTree>
    <p:extLst>
      <p:ext uri="{BB962C8B-B14F-4D97-AF65-F5344CB8AC3E}">
        <p14:creationId xmlns:p14="http://schemas.microsoft.com/office/powerpoint/2010/main" val="21240022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2629</TotalTime>
  <Words>1276</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The Health Of Canada ’s Electoral Democracy</vt:lpstr>
      <vt:lpstr>OUTLINE</vt:lpstr>
      <vt:lpstr>Canada Electoral Framework…</vt:lpstr>
      <vt:lpstr>…Canada's Electoral Framework: </vt:lpstr>
      <vt:lpstr>How does Canada rank? </vt:lpstr>
      <vt:lpstr>INDEXES</vt:lpstr>
      <vt:lpstr>…How does Canada rank?</vt:lpstr>
      <vt:lpstr>Key areas for improvement</vt:lpstr>
      <vt:lpstr>Participation</vt:lpstr>
      <vt:lpstr>Representation</vt:lpstr>
      <vt:lpstr>Level playing field</vt:lpstr>
      <vt:lpstr>Current effort at improvement</vt:lpstr>
      <vt:lpstr>Alternative voting systems</vt:lpstr>
      <vt:lpstr>Canada recent experience…</vt:lpstr>
      <vt:lpstr>…Canada recent experience</vt:lpstr>
      <vt:lpstr>Other areas for improvement</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 Electoral Democracy</dc:title>
  <dc:creator>Marc Mayrand</dc:creator>
  <cp:lastModifiedBy>Jessica Symons</cp:lastModifiedBy>
  <cp:revision>29</cp:revision>
  <cp:lastPrinted>2017-05-06T13:20:30Z</cp:lastPrinted>
  <dcterms:created xsi:type="dcterms:W3CDTF">2017-04-30T13:02:55Z</dcterms:created>
  <dcterms:modified xsi:type="dcterms:W3CDTF">2017-06-16T14:15:54Z</dcterms:modified>
</cp:coreProperties>
</file>