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3"/>
  </p:notesMasterIdLst>
  <p:handoutMasterIdLst>
    <p:handoutMasterId r:id="rId34"/>
  </p:handoutMasterIdLst>
  <p:sldIdLst>
    <p:sldId id="256" r:id="rId2"/>
    <p:sldId id="258" r:id="rId3"/>
    <p:sldId id="261" r:id="rId4"/>
    <p:sldId id="263" r:id="rId5"/>
    <p:sldId id="264" r:id="rId6"/>
    <p:sldId id="272" r:id="rId7"/>
    <p:sldId id="273" r:id="rId8"/>
    <p:sldId id="286" r:id="rId9"/>
    <p:sldId id="274" r:id="rId10"/>
    <p:sldId id="275" r:id="rId11"/>
    <p:sldId id="287" r:id="rId12"/>
    <p:sldId id="276" r:id="rId13"/>
    <p:sldId id="288" r:id="rId14"/>
    <p:sldId id="289" r:id="rId15"/>
    <p:sldId id="292" r:id="rId16"/>
    <p:sldId id="277" r:id="rId17"/>
    <p:sldId id="290" r:id="rId18"/>
    <p:sldId id="291" r:id="rId19"/>
    <p:sldId id="265" r:id="rId20"/>
    <p:sldId id="266" r:id="rId21"/>
    <p:sldId id="267" r:id="rId22"/>
    <p:sldId id="268" r:id="rId23"/>
    <p:sldId id="281" r:id="rId24"/>
    <p:sldId id="282" r:id="rId25"/>
    <p:sldId id="283" r:id="rId26"/>
    <p:sldId id="284" r:id="rId27"/>
    <p:sldId id="270" r:id="rId28"/>
    <p:sldId id="271" r:id="rId29"/>
    <p:sldId id="285" r:id="rId30"/>
    <p:sldId id="278" r:id="rId31"/>
    <p:sldId id="27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5" autoAdjust="0"/>
    <p:restoredTop sz="95644" autoAdjust="0"/>
  </p:normalViewPr>
  <p:slideViewPr>
    <p:cSldViewPr snapToGrid="0" snapToObjects="1">
      <p:cViewPr varScale="1">
        <p:scale>
          <a:sx n="70" d="100"/>
          <a:sy n="70" d="100"/>
        </p:scale>
        <p:origin x="15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B6A96-9020-4742-A690-BD6CA069CCF1}" type="datetimeFigureOut">
              <a:rPr lang="en-US" smtClean="0"/>
              <a:t>5/9/2017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263397-93A5-FA4F-9E02-8DB0FF2007E6}" type="slidenum">
              <a:rPr lang="en-US" smtClean="0"/>
              <a:t>‹#›</a:t>
            </a:fld>
            <a:endParaRPr lang="en-US"/>
          </a:p>
        </p:txBody>
      </p:sp>
    </p:spTree>
    <p:extLst>
      <p:ext uri="{BB962C8B-B14F-4D97-AF65-F5344CB8AC3E}">
        <p14:creationId xmlns:p14="http://schemas.microsoft.com/office/powerpoint/2010/main" val="4015965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19B75-A978-2E4C-8041-BC694F9D0E90}" type="datetimeFigureOut">
              <a:rPr lang="en-US" smtClean="0"/>
              <a:t>5/9/2017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F5C97-3931-3F43-8D06-B4CEA4CD31E2}" type="slidenum">
              <a:rPr lang="en-US" smtClean="0"/>
              <a:t>‹#›</a:t>
            </a:fld>
            <a:endParaRPr lang="en-US"/>
          </a:p>
        </p:txBody>
      </p:sp>
    </p:spTree>
    <p:extLst>
      <p:ext uri="{BB962C8B-B14F-4D97-AF65-F5344CB8AC3E}">
        <p14:creationId xmlns:p14="http://schemas.microsoft.com/office/powerpoint/2010/main" val="1708697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F5C97-3931-3F43-8D06-B4CEA4CD31E2}" type="slidenum">
              <a:rPr lang="en-US" smtClean="0"/>
              <a:t>2</a:t>
            </a:fld>
            <a:endParaRPr lang="en-US"/>
          </a:p>
        </p:txBody>
      </p:sp>
    </p:spTree>
    <p:extLst>
      <p:ext uri="{BB962C8B-B14F-4D97-AF65-F5344CB8AC3E}">
        <p14:creationId xmlns:p14="http://schemas.microsoft.com/office/powerpoint/2010/main" val="189256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F5C97-3931-3F43-8D06-B4CEA4CD31E2}" type="slidenum">
              <a:rPr lang="en-US" smtClean="0"/>
              <a:t>4</a:t>
            </a:fld>
            <a:endParaRPr lang="en-US"/>
          </a:p>
        </p:txBody>
      </p:sp>
    </p:spTree>
    <p:extLst>
      <p:ext uri="{BB962C8B-B14F-4D97-AF65-F5344CB8AC3E}">
        <p14:creationId xmlns:p14="http://schemas.microsoft.com/office/powerpoint/2010/main" val="308816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69F5C97-3931-3F43-8D06-B4CEA4CD31E2}" type="slidenum">
              <a:rPr lang="en-US" smtClean="0"/>
              <a:t>23</a:t>
            </a:fld>
            <a:endParaRPr lang="en-US"/>
          </a:p>
        </p:txBody>
      </p:sp>
    </p:spTree>
    <p:extLst>
      <p:ext uri="{BB962C8B-B14F-4D97-AF65-F5344CB8AC3E}">
        <p14:creationId xmlns:p14="http://schemas.microsoft.com/office/powerpoint/2010/main" val="266416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F5C97-3931-3F43-8D06-B4CEA4CD31E2}" type="slidenum">
              <a:rPr lang="en-US" smtClean="0"/>
              <a:t>28</a:t>
            </a:fld>
            <a:endParaRPr lang="en-US"/>
          </a:p>
        </p:txBody>
      </p:sp>
    </p:spTree>
    <p:extLst>
      <p:ext uri="{BB962C8B-B14F-4D97-AF65-F5344CB8AC3E}">
        <p14:creationId xmlns:p14="http://schemas.microsoft.com/office/powerpoint/2010/main" val="217325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34840"/>
            <a:ext cx="7315200" cy="502825"/>
          </a:xfrm>
        </p:spPr>
        <p:txBody>
          <a:bodyPr lIns="0" tIns="0" rIns="0" bIns="0"/>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77999"/>
            <a:ext cx="7315200" cy="914400"/>
          </a:xfrm>
        </p:spPr>
        <p:txBody>
          <a:bodyPr rIns="0"/>
          <a:lstStyle>
            <a:lvl1pPr marL="0" indent="0" algn="ctr">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4"/>
          </p:nvPr>
        </p:nvSpPr>
        <p:spPr>
          <a:xfrm>
            <a:off x="6627900" y="5899850"/>
            <a:ext cx="2133600" cy="365125"/>
          </a:xfrm>
          <a:prstGeom prst="rect">
            <a:avLst/>
          </a:prstGeom>
        </p:spPr>
        <p:txBody>
          <a:bodyPr vert="horz" lIns="0" tIns="0" rIns="91440" bIns="0" rtlCol="0" anchor="ctr"/>
          <a:lstStyle>
            <a:lvl1pPr algn="r">
              <a:defRPr sz="1000">
                <a:solidFill>
                  <a:schemeClr val="tx1"/>
                </a:solidFill>
                <a:latin typeface="Garamond"/>
                <a:cs typeface="Garamond"/>
              </a:defRPr>
            </a:lvl1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32459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33450" y="2093976"/>
            <a:ext cx="7672388" cy="4027487"/>
          </a:xfrm>
        </p:spPr>
        <p:txBody>
          <a:bodyPr rIns="0"/>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p:txBody>
      </p:sp>
      <p:sp>
        <p:nvSpPr>
          <p:cNvPr id="5" name="Slide Number Placeholder 3"/>
          <p:cNvSpPr>
            <a:spLocks noGrp="1"/>
          </p:cNvSpPr>
          <p:nvPr>
            <p:ph type="sldNum" sz="quarter" idx="4"/>
          </p:nvPr>
        </p:nvSpPr>
        <p:spPr>
          <a:xfrm>
            <a:off x="6627900" y="5899850"/>
            <a:ext cx="2133600" cy="365125"/>
          </a:xfrm>
          <a:prstGeom prst="rect">
            <a:avLst/>
          </a:prstGeom>
        </p:spPr>
        <p:txBody>
          <a:bodyPr vert="horz" lIns="0" tIns="0" rIns="91440" bIns="0" rtlCol="0" anchor="ctr"/>
          <a:lstStyle>
            <a:lvl1pPr algn="r">
              <a:defRPr sz="1000">
                <a:solidFill>
                  <a:schemeClr val="tx1"/>
                </a:solidFill>
                <a:latin typeface="Garamond"/>
                <a:cs typeface="Garamond"/>
              </a:defRPr>
            </a:lvl1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209772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329C26-39B5-8841-BCCE-7581D59DEC17}" type="slidenum">
              <a:rPr lang="en-US" smtClean="0"/>
              <a:t>‹#›</a:t>
            </a:fld>
            <a:endParaRPr lang="en-US"/>
          </a:p>
        </p:txBody>
      </p:sp>
      <p:sp>
        <p:nvSpPr>
          <p:cNvPr id="7" name="Slide Number Placeholder 3"/>
          <p:cNvSpPr txBox="1">
            <a:spLocks/>
          </p:cNvSpPr>
          <p:nvPr userDrawn="1"/>
        </p:nvSpPr>
        <p:spPr>
          <a:xfrm>
            <a:off x="6627900" y="5899850"/>
            <a:ext cx="2133600" cy="365125"/>
          </a:xfrm>
          <a:prstGeom prst="rect">
            <a:avLst/>
          </a:prstGeom>
        </p:spPr>
        <p:txBody>
          <a:bodyPr vert="horz" lIns="0" tIns="0" rIns="91440" bIns="0" rtlCol="0" anchor="ctr"/>
          <a:lstStyle>
            <a:defPPr>
              <a:defRPr lang="en-US"/>
            </a:defPPr>
            <a:lvl1pPr marL="0" algn="r" defTabSz="457200" rtl="0" eaLnBrk="1" latinLnBrk="0" hangingPunct="1">
              <a:defRPr sz="10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11792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93976"/>
            <a:ext cx="3429000" cy="4572000"/>
          </a:xfrm>
        </p:spPr>
        <p:txBody>
          <a:bodyPr rIns="0"/>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2093976"/>
            <a:ext cx="3429000" cy="45720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5329C26-39B5-8841-BCCE-7581D59DEC17}" type="slidenum">
              <a:rPr lang="en-US" smtClean="0"/>
              <a:t>‹#›</a:t>
            </a:fld>
            <a:endParaRPr lang="en-US"/>
          </a:p>
        </p:txBody>
      </p:sp>
      <p:sp>
        <p:nvSpPr>
          <p:cNvPr id="8" name="Slide Number Placeholder 3"/>
          <p:cNvSpPr txBox="1">
            <a:spLocks/>
          </p:cNvSpPr>
          <p:nvPr userDrawn="1"/>
        </p:nvSpPr>
        <p:spPr>
          <a:xfrm>
            <a:off x="6627900" y="5899850"/>
            <a:ext cx="2133600" cy="365125"/>
          </a:xfrm>
          <a:prstGeom prst="rect">
            <a:avLst/>
          </a:prstGeom>
        </p:spPr>
        <p:txBody>
          <a:bodyPr vert="horz" lIns="0" tIns="0" rIns="91440" bIns="0" rtlCol="0" anchor="ctr"/>
          <a:lstStyle>
            <a:defPPr>
              <a:defRPr lang="en-US"/>
            </a:defPPr>
            <a:lvl1pPr marL="0" algn="r" defTabSz="457200" rtl="0" eaLnBrk="1" latinLnBrk="0" hangingPunct="1">
              <a:defRPr sz="10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383405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627900" y="5899850"/>
            <a:ext cx="2133600" cy="365125"/>
          </a:xfrm>
          <a:prstGeom prst="rect">
            <a:avLst/>
          </a:prstGeom>
        </p:spPr>
        <p:txBody>
          <a:bodyPr vert="horz" lIns="0" tIns="0" rIns="91440" bIns="0" rtlCol="0" anchor="ctr"/>
          <a:lstStyle>
            <a:lvl1pPr algn="r">
              <a:defRPr sz="1000">
                <a:solidFill>
                  <a:schemeClr val="tx1"/>
                </a:solidFill>
                <a:latin typeface="Garamond"/>
                <a:cs typeface="Garamond"/>
              </a:defRPr>
            </a:lvl1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45528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627900" y="5899850"/>
            <a:ext cx="2133600" cy="365125"/>
          </a:xfrm>
          <a:prstGeom prst="rect">
            <a:avLst/>
          </a:prstGeom>
        </p:spPr>
        <p:txBody>
          <a:bodyPr vert="horz" lIns="0" tIns="0" rIns="91440" bIns="0" rtlCol="0" anchor="ctr"/>
          <a:lstStyle>
            <a:lvl1pPr algn="r">
              <a:defRPr sz="1000">
                <a:solidFill>
                  <a:schemeClr val="tx1"/>
                </a:solidFill>
                <a:latin typeface="Garamond"/>
                <a:cs typeface="Garamond"/>
              </a:defRPr>
            </a:lvl1pPr>
          </a:lstStyle>
          <a:p>
            <a:fld id="{3E434618-D78B-3642-BF4D-FA9D8ADE878E}" type="slidenum">
              <a:rPr lang="en-US" smtClean="0"/>
              <a:pPr/>
              <a:t>‹#›</a:t>
            </a:fld>
            <a:endParaRPr lang="en-US" dirty="0"/>
          </a:p>
        </p:txBody>
      </p:sp>
    </p:spTree>
    <p:extLst>
      <p:ext uri="{BB962C8B-B14F-4D97-AF65-F5344CB8AC3E}">
        <p14:creationId xmlns:p14="http://schemas.microsoft.com/office/powerpoint/2010/main" val="247371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2688" y="1572768"/>
            <a:ext cx="7315200" cy="457200"/>
          </a:xfrm>
          <a:prstGeom prst="rect">
            <a:avLst/>
          </a:prstGeom>
        </p:spPr>
        <p:txBody>
          <a:bodyPr vert="horz" lIns="0" tIns="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32688" y="2093976"/>
            <a:ext cx="7315200" cy="4525963"/>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english footer.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217920"/>
            <a:ext cx="9144000" cy="640080"/>
          </a:xfrm>
          <a:prstGeom prst="rect">
            <a:avLst/>
          </a:prstGeom>
        </p:spPr>
      </p:pic>
      <p:sp>
        <p:nvSpPr>
          <p:cNvPr id="6" name="Slide Number Placeholder 3"/>
          <p:cNvSpPr>
            <a:spLocks noGrp="1"/>
          </p:cNvSpPr>
          <p:nvPr>
            <p:ph type="sldNum" sz="quarter" idx="4"/>
          </p:nvPr>
        </p:nvSpPr>
        <p:spPr>
          <a:xfrm>
            <a:off x="6627900" y="5899850"/>
            <a:ext cx="2133600" cy="365125"/>
          </a:xfrm>
          <a:prstGeom prst="rect">
            <a:avLst/>
          </a:prstGeom>
        </p:spPr>
        <p:txBody>
          <a:bodyPr vert="horz" lIns="0" tIns="0" rIns="91440" bIns="0" rtlCol="0" anchor="ctr"/>
          <a:lstStyle>
            <a:lvl1pPr algn="r">
              <a:defRPr sz="1000">
                <a:solidFill>
                  <a:schemeClr val="tx1"/>
                </a:solidFill>
                <a:latin typeface="Garamond"/>
                <a:cs typeface="Garamond"/>
              </a:defRPr>
            </a:lvl1pPr>
          </a:lstStyle>
          <a:p>
            <a:fld id="{3E434618-D78B-3642-BF4D-FA9D8ADE878E}" type="slidenum">
              <a:rPr lang="en-US" smtClean="0"/>
              <a:pPr/>
              <a:t>‹#›</a:t>
            </a:fld>
            <a:endParaRPr lang="en-US" dirty="0"/>
          </a:p>
        </p:txBody>
      </p:sp>
      <p:pic>
        <p:nvPicPr>
          <p:cNvPr id="4" name="Picture 3" descr="Justice Canada PPT_Green Banner_Inside_RGB_300dpi_new.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923544"/>
          </a:xfrm>
          <a:prstGeom prst="rect">
            <a:avLst/>
          </a:prstGeom>
        </p:spPr>
      </p:pic>
    </p:spTree>
    <p:extLst>
      <p:ext uri="{BB962C8B-B14F-4D97-AF65-F5344CB8AC3E}">
        <p14:creationId xmlns:p14="http://schemas.microsoft.com/office/powerpoint/2010/main" val="340436935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4" r:id="rId5"/>
    <p:sldLayoutId id="2147483655" r:id="rId6"/>
  </p:sldLayoutIdLst>
  <p:hf hdr="0" ftr="0" dt="0"/>
  <p:txStyles>
    <p:titleStyle>
      <a:lvl1pPr algn="l" defTabSz="457200" rtl="0" eaLnBrk="1" latinLnBrk="0" hangingPunct="1">
        <a:spcBef>
          <a:spcPct val="0"/>
        </a:spcBef>
        <a:buNone/>
        <a:defRPr sz="3000" kern="1200">
          <a:solidFill>
            <a:schemeClr val="tx1"/>
          </a:solidFill>
          <a:latin typeface="Garamond"/>
          <a:ea typeface="+mj-ea"/>
          <a:cs typeface="Garamond"/>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4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cid:E7258C3F-F768-4B80-AB5D-D12A04E969FD@home"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cid:6C018CF9-7BA8-4690-A2CF-DA576F83F4B6@home"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oba.org/CBAMediaLibrary/cba_on/pdf/E-Discovery/WhatisanElectronicTrial-v-2-1.doc" TargetMode="External"/><Relationship Id="rId2" Type="http://schemas.openxmlformats.org/officeDocument/2006/relationships/hyperlink" Target="http://www.oba.org/CBAMediaLibrary/cba_on/pdf/E-Discovery/MD11-E_trialChecklist-v-2-1.doc" TargetMode="External"/><Relationship Id="rId1" Type="http://schemas.openxmlformats.org/officeDocument/2006/relationships/slideLayout" Target="../slideLayouts/slideLayout3.xml"/><Relationship Id="rId4" Type="http://schemas.openxmlformats.org/officeDocument/2006/relationships/hyperlink" Target="http://www.advocates.ca/assets/files/pdf/advocacy/The_Advocates_Society-Paperless_Trials_Manual_may28.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jrochon@justice.gc.c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2048"/>
          </a:xfrm>
          <a:prstGeom prst="rect">
            <a:avLst/>
          </a:prstGeom>
        </p:spPr>
      </p:pic>
      <p:sp>
        <p:nvSpPr>
          <p:cNvPr id="2" name="Title 1"/>
          <p:cNvSpPr>
            <a:spLocks noGrp="1"/>
          </p:cNvSpPr>
          <p:nvPr>
            <p:ph type="ctrTitle"/>
          </p:nvPr>
        </p:nvSpPr>
        <p:spPr>
          <a:xfrm>
            <a:off x="0" y="4027252"/>
            <a:ext cx="9144000" cy="910414"/>
          </a:xfrm>
        </p:spPr>
        <p:txBody>
          <a:bodyPr/>
          <a:lstStyle/>
          <a:p>
            <a:r>
              <a:rPr lang="en-US" dirty="0"/>
              <a:t>The Digital </a:t>
            </a:r>
            <a:r>
              <a:rPr lang="en-US" dirty="0" smtClean="0"/>
              <a:t>Litigator:</a:t>
            </a:r>
            <a:br>
              <a:rPr lang="en-US" dirty="0" smtClean="0"/>
            </a:br>
            <a:r>
              <a:rPr lang="en-US" dirty="0" smtClean="0"/>
              <a:t>Throwing </a:t>
            </a:r>
            <a:r>
              <a:rPr lang="en-US" dirty="0"/>
              <a:t>Away the Binders and the </a:t>
            </a:r>
            <a:r>
              <a:rPr lang="en-US" dirty="0" smtClean="0"/>
              <a:t>Briefcases</a:t>
            </a:r>
            <a:endParaRPr lang="en-US" dirty="0"/>
          </a:p>
        </p:txBody>
      </p:sp>
      <p:sp>
        <p:nvSpPr>
          <p:cNvPr id="3" name="Subtitle 2"/>
          <p:cNvSpPr>
            <a:spLocks noGrp="1"/>
          </p:cNvSpPr>
          <p:nvPr>
            <p:ph type="subTitle" idx="1"/>
          </p:nvPr>
        </p:nvSpPr>
        <p:spPr>
          <a:xfrm>
            <a:off x="914400" y="5165387"/>
            <a:ext cx="7315200" cy="727012"/>
          </a:xfrm>
        </p:spPr>
        <p:txBody>
          <a:bodyPr/>
          <a:lstStyle/>
          <a:p>
            <a:r>
              <a:rPr lang="en-CA" dirty="0" smtClean="0"/>
              <a:t>Conference of the Canadian Association of Law Libraries</a:t>
            </a:r>
          </a:p>
          <a:p>
            <a:r>
              <a:rPr lang="en-CA" dirty="0" smtClean="0"/>
              <a:t>May 9, 2017</a:t>
            </a:r>
            <a:endParaRPr lang="en-US" dirty="0"/>
          </a:p>
        </p:txBody>
      </p:sp>
    </p:spTree>
    <p:extLst>
      <p:ext uri="{BB962C8B-B14F-4D97-AF65-F5344CB8AC3E}">
        <p14:creationId xmlns:p14="http://schemas.microsoft.com/office/powerpoint/2010/main" val="4150099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Filter it electronically</a:t>
            </a:r>
            <a:endParaRPr lang="en-US" dirty="0"/>
          </a:p>
        </p:txBody>
      </p:sp>
      <p:sp>
        <p:nvSpPr>
          <p:cNvPr id="3" name="Content Placeholder 2"/>
          <p:cNvSpPr>
            <a:spLocks noGrp="1"/>
          </p:cNvSpPr>
          <p:nvPr>
            <p:ph idx="1"/>
          </p:nvPr>
        </p:nvSpPr>
        <p:spPr>
          <a:xfrm>
            <a:off x="932688" y="2093976"/>
            <a:ext cx="4298860" cy="4525963"/>
          </a:xfrm>
        </p:spPr>
        <p:txBody>
          <a:bodyPr/>
          <a:lstStyle/>
          <a:p>
            <a:endParaRPr lang="en-CA" sz="2000" u="sng" dirty="0" smtClean="0"/>
          </a:p>
          <a:p>
            <a:r>
              <a:rPr lang="en-CA" sz="2000" u="sng" dirty="0" smtClean="0"/>
              <a:t>Objective culling:</a:t>
            </a:r>
            <a:r>
              <a:rPr lang="en-CA" sz="2000" dirty="0" smtClean="0"/>
              <a:t> Reducing </a:t>
            </a:r>
            <a:r>
              <a:rPr lang="en-CA" sz="2000" dirty="0"/>
              <a:t>the size of the </a:t>
            </a:r>
            <a:r>
              <a:rPr lang="en-CA" sz="2000" dirty="0" smtClean="0"/>
              <a:t>collection </a:t>
            </a:r>
            <a:r>
              <a:rPr lang="en-CA" sz="2000" dirty="0"/>
              <a:t>based on considerations not requiring the exercise of discretion by legal </a:t>
            </a:r>
            <a:r>
              <a:rPr lang="en-CA" sz="2000" dirty="0" smtClean="0"/>
              <a:t>professionals (i.e. </a:t>
            </a:r>
            <a:r>
              <a:rPr lang="en-CA" sz="2000" dirty="0" err="1" smtClean="0"/>
              <a:t>deNISTing</a:t>
            </a:r>
            <a:r>
              <a:rPr lang="en-CA" sz="2000" dirty="0" smtClean="0"/>
              <a:t>, deduplication, conversation threading).</a:t>
            </a:r>
            <a:endParaRPr lang="en-CA" sz="2000" dirty="0"/>
          </a:p>
          <a:p>
            <a:endParaRPr lang="en-CA" sz="2000" dirty="0"/>
          </a:p>
          <a:p>
            <a:r>
              <a:rPr lang="en-CA" sz="2000" u="sng" dirty="0"/>
              <a:t>Subjective culling:</a:t>
            </a:r>
            <a:r>
              <a:rPr lang="en-CA" sz="2000" dirty="0"/>
              <a:t> </a:t>
            </a:r>
            <a:r>
              <a:rPr lang="en-CA" sz="2000" dirty="0" smtClean="0"/>
              <a:t>Reducing </a:t>
            </a:r>
            <a:r>
              <a:rPr lang="en-CA" sz="2000" dirty="0"/>
              <a:t>the size of the collection based on subjective decisions of legal </a:t>
            </a:r>
            <a:r>
              <a:rPr lang="en-CA" sz="2000" dirty="0" smtClean="0"/>
              <a:t>professionals (e.g. date range, keyword searches, file types, and email extensions)</a:t>
            </a:r>
            <a:endParaRPr lang="en-CA" sz="2000" dirty="0"/>
          </a:p>
          <a:p>
            <a:endParaRPr lang="en-US" sz="2000" dirty="0"/>
          </a:p>
        </p:txBody>
      </p:sp>
      <p:sp>
        <p:nvSpPr>
          <p:cNvPr id="4" name="Slide Number Placeholder 3"/>
          <p:cNvSpPr>
            <a:spLocks noGrp="1"/>
          </p:cNvSpPr>
          <p:nvPr>
            <p:ph type="sldNum" sz="quarter" idx="12"/>
          </p:nvPr>
        </p:nvSpPr>
        <p:spPr/>
        <p:txBody>
          <a:bodyPr/>
          <a:lstStyle/>
          <a:p>
            <a:fld id="{65329C26-39B5-8841-BCCE-7581D59DEC17}"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227" y="4285470"/>
            <a:ext cx="2647723" cy="18912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548" y="3854597"/>
            <a:ext cx="1509269" cy="1006179"/>
          </a:xfrm>
          <a:prstGeom prst="rect">
            <a:avLst/>
          </a:prstGeom>
        </p:spPr>
      </p:pic>
      <p:pic>
        <p:nvPicPr>
          <p:cNvPr id="7" name="Picture 6"/>
          <p:cNvPicPr>
            <a:picLocks noChangeAspect="1"/>
          </p:cNvPicPr>
          <p:nvPr/>
        </p:nvPicPr>
        <p:blipFill>
          <a:blip r:embed="rId4"/>
          <a:stretch>
            <a:fillRect/>
          </a:stretch>
        </p:blipFill>
        <p:spPr>
          <a:xfrm>
            <a:off x="5645984" y="2209617"/>
            <a:ext cx="3155116" cy="1580972"/>
          </a:xfrm>
          <a:prstGeom prst="rect">
            <a:avLst/>
          </a:prstGeom>
        </p:spPr>
      </p:pic>
    </p:spTree>
    <p:extLst>
      <p:ext uri="{BB962C8B-B14F-4D97-AF65-F5344CB8AC3E}">
        <p14:creationId xmlns:p14="http://schemas.microsoft.com/office/powerpoint/2010/main" val="374439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11</a:t>
            </a:fld>
            <a:endParaRPr lang="en-US"/>
          </a:p>
        </p:txBody>
      </p:sp>
      <p:pic>
        <p:nvPicPr>
          <p:cNvPr id="5" name="Picture 4" descr="C:\Users\klayton\AppData\Local\Temp\SNAGHTMLa9f03d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240"/>
            <a:ext cx="9144000" cy="41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48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 </a:t>
            </a:r>
            <a:r>
              <a:rPr lang="en-CA" dirty="0"/>
              <a:t>it </a:t>
            </a:r>
            <a:r>
              <a:rPr lang="en-CA" dirty="0" smtClean="0"/>
              <a:t>electronically</a:t>
            </a:r>
            <a:endParaRPr lang="en-US" dirty="0"/>
          </a:p>
        </p:txBody>
      </p:sp>
      <p:sp>
        <p:nvSpPr>
          <p:cNvPr id="3" name="Content Placeholder 2"/>
          <p:cNvSpPr>
            <a:spLocks noGrp="1"/>
          </p:cNvSpPr>
          <p:nvPr>
            <p:ph idx="1"/>
          </p:nvPr>
        </p:nvSpPr>
        <p:spPr/>
        <p:txBody>
          <a:bodyPr/>
          <a:lstStyle/>
          <a:p>
            <a:r>
              <a:rPr lang="en-CA" dirty="0" smtClean="0"/>
              <a:t>Use a document review application to store, review and make decisions concerning documentary evidence</a:t>
            </a:r>
          </a:p>
          <a:p>
            <a:endParaRPr lang="en-CA" dirty="0" smtClean="0"/>
          </a:p>
          <a:p>
            <a:r>
              <a:rPr lang="en-CA" dirty="0" smtClean="0"/>
              <a:t>You </a:t>
            </a:r>
            <a:r>
              <a:rPr lang="en-CA" dirty="0"/>
              <a:t>can use it to:</a:t>
            </a:r>
          </a:p>
          <a:p>
            <a:pPr lvl="2"/>
            <a:r>
              <a:rPr lang="en-US" sz="2000" dirty="0"/>
              <a:t>Simply store and track documentary evidence</a:t>
            </a:r>
          </a:p>
          <a:p>
            <a:pPr lvl="2"/>
            <a:r>
              <a:rPr lang="en-US" sz="2000" dirty="0"/>
              <a:t>Search the content or the metadata of those documents</a:t>
            </a:r>
          </a:p>
          <a:p>
            <a:pPr lvl="2"/>
            <a:r>
              <a:rPr lang="en-US" sz="2000" dirty="0"/>
              <a:t>Record decisions or comments concerning documents</a:t>
            </a:r>
          </a:p>
          <a:p>
            <a:pPr lvl="2"/>
            <a:r>
              <a:rPr lang="en-US" sz="2000" dirty="0"/>
              <a:t>Link transcripts to documents</a:t>
            </a:r>
          </a:p>
          <a:p>
            <a:pPr lvl="2"/>
            <a:r>
              <a:rPr lang="en-US" sz="2000" dirty="0"/>
              <a:t>Assemble documents in issues</a:t>
            </a:r>
          </a:p>
          <a:p>
            <a:pPr lvl="2"/>
            <a:r>
              <a:rPr lang="en-US" sz="2000" dirty="0"/>
              <a:t>Perform redactions and bates numbered productions</a:t>
            </a:r>
          </a:p>
          <a:p>
            <a:endParaRPr lang="en-US" dirty="0"/>
          </a:p>
        </p:txBody>
      </p:sp>
      <p:sp>
        <p:nvSpPr>
          <p:cNvPr id="4" name="Slide Number Placeholder 3"/>
          <p:cNvSpPr>
            <a:spLocks noGrp="1"/>
          </p:cNvSpPr>
          <p:nvPr>
            <p:ph type="sldNum" sz="quarter" idx="12"/>
          </p:nvPr>
        </p:nvSpPr>
        <p:spPr/>
        <p:txBody>
          <a:bodyPr/>
          <a:lstStyle/>
          <a:p>
            <a:fld id="{65329C26-39B5-8841-BCCE-7581D59DEC17}" type="slidenum">
              <a:rPr lang="en-US" smtClean="0"/>
              <a:t>12</a:t>
            </a:fld>
            <a:endParaRPr lang="en-US"/>
          </a:p>
        </p:txBody>
      </p:sp>
    </p:spTree>
    <p:extLst>
      <p:ext uri="{BB962C8B-B14F-4D97-AF65-F5344CB8AC3E}">
        <p14:creationId xmlns:p14="http://schemas.microsoft.com/office/powerpoint/2010/main" val="54545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it electronically</a:t>
            </a:r>
            <a:endParaRPr lang="en-US" dirty="0"/>
          </a:p>
        </p:txBody>
      </p:sp>
      <p:sp>
        <p:nvSpPr>
          <p:cNvPr id="3" name="Content Placeholder 2"/>
          <p:cNvSpPr>
            <a:spLocks noGrp="1"/>
          </p:cNvSpPr>
          <p:nvPr>
            <p:ph idx="1"/>
          </p:nvPr>
        </p:nvSpPr>
        <p:spPr>
          <a:xfrm>
            <a:off x="932688" y="2093977"/>
            <a:ext cx="7315200" cy="4144264"/>
          </a:xfrm>
        </p:spPr>
        <p:txBody>
          <a:bodyPr/>
          <a:lstStyle/>
          <a:p>
            <a:pPr marL="0" indent="0" algn="ctr">
              <a:buNone/>
            </a:pPr>
            <a:r>
              <a:rPr lang="en-CA" sz="2000" dirty="0"/>
              <a:t>… or you can make use of the application’s advanced analytical features</a:t>
            </a:r>
          </a:p>
          <a:p>
            <a:endParaRPr lang="en-CA" sz="2000" dirty="0"/>
          </a:p>
          <a:p>
            <a:r>
              <a:rPr lang="en-CA" sz="2000" dirty="0"/>
              <a:t>Mines and clusters</a:t>
            </a:r>
          </a:p>
          <a:p>
            <a:pPr marL="1371600" lvl="3" indent="0">
              <a:buNone/>
            </a:pPr>
            <a:r>
              <a:rPr lang="en-US" sz="2000" dirty="0"/>
              <a:t>Visual representation of important concepts in documents and how closely documents relate to one another</a:t>
            </a:r>
          </a:p>
          <a:p>
            <a:r>
              <a:rPr lang="en-US" sz="2000" dirty="0"/>
              <a:t>“Find similar”</a:t>
            </a:r>
          </a:p>
          <a:p>
            <a:pPr marL="1257300" lvl="3" indent="0">
              <a:buNone/>
            </a:pPr>
            <a:r>
              <a:rPr lang="en-US" sz="2000" dirty="0"/>
              <a:t>Retrieval of conceptually similar documents </a:t>
            </a:r>
          </a:p>
          <a:p>
            <a:r>
              <a:rPr lang="en-CA" sz="2000" dirty="0"/>
              <a:t>Cubes</a:t>
            </a:r>
          </a:p>
          <a:p>
            <a:pPr marL="1257300" lvl="3" indent="0">
              <a:buNone/>
            </a:pPr>
            <a:r>
              <a:rPr lang="en-CA" sz="2000" dirty="0"/>
              <a:t>Document data presented in spreadsheet format</a:t>
            </a:r>
          </a:p>
          <a:p>
            <a:r>
              <a:rPr lang="en-CA" sz="2000" dirty="0"/>
              <a:t>Predictive Coding</a:t>
            </a:r>
          </a:p>
          <a:p>
            <a:pPr marL="1257300" lvl="3" indent="0">
              <a:buNone/>
            </a:pPr>
            <a:r>
              <a:rPr lang="en-CA" sz="2000" dirty="0"/>
              <a:t>Machine learning: </a:t>
            </a:r>
            <a:r>
              <a:rPr lang="en-CA" sz="2000" dirty="0" smtClean="0"/>
              <a:t>the application learns </a:t>
            </a:r>
            <a:r>
              <a:rPr lang="en-CA" sz="2000" dirty="0"/>
              <a:t>from your action and takes </a:t>
            </a:r>
            <a:r>
              <a:rPr lang="en-CA" sz="2000" dirty="0" smtClean="0"/>
              <a:t>over.</a:t>
            </a:r>
            <a:endParaRPr lang="en-CA" sz="2000" dirty="0"/>
          </a:p>
          <a:p>
            <a:endParaRPr lang="en-US" dirty="0"/>
          </a:p>
        </p:txBody>
      </p:sp>
      <p:sp>
        <p:nvSpPr>
          <p:cNvPr id="4" name="Slide Number Placeholder 3"/>
          <p:cNvSpPr>
            <a:spLocks noGrp="1"/>
          </p:cNvSpPr>
          <p:nvPr>
            <p:ph type="sldNum" sz="quarter" idx="12"/>
          </p:nvPr>
        </p:nvSpPr>
        <p:spPr/>
        <p:txBody>
          <a:bodyPr/>
          <a:lstStyle/>
          <a:p>
            <a:fld id="{65329C26-39B5-8841-BCCE-7581D59DEC17}" type="slidenum">
              <a:rPr lang="en-US" smtClean="0"/>
              <a:t>13</a:t>
            </a:fld>
            <a:endParaRPr lang="en-US"/>
          </a:p>
        </p:txBody>
      </p:sp>
    </p:spTree>
    <p:extLst>
      <p:ext uri="{BB962C8B-B14F-4D97-AF65-F5344CB8AC3E}">
        <p14:creationId xmlns:p14="http://schemas.microsoft.com/office/powerpoint/2010/main" val="157309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112"/>
            <a:ext cx="9144000" cy="5065776"/>
          </a:xfrm>
          <a:prstGeom prst="rect">
            <a:avLst/>
          </a:prstGeom>
        </p:spPr>
      </p:pic>
    </p:spTree>
    <p:extLst>
      <p:ext uri="{BB962C8B-B14F-4D97-AF65-F5344CB8AC3E}">
        <p14:creationId xmlns:p14="http://schemas.microsoft.com/office/powerpoint/2010/main" val="88696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15</a:t>
            </a:fld>
            <a:endParaRPr lang="en-US"/>
          </a:p>
        </p:txBody>
      </p:sp>
      <p:pic>
        <p:nvPicPr>
          <p:cNvPr id="6" name="Picture 5"/>
          <p:cNvPicPr>
            <a:picLocks noChangeAspect="1"/>
          </p:cNvPicPr>
          <p:nvPr/>
        </p:nvPicPr>
        <p:blipFill>
          <a:blip r:embed="rId2"/>
          <a:stretch>
            <a:fillRect/>
          </a:stretch>
        </p:blipFill>
        <p:spPr>
          <a:xfrm>
            <a:off x="1" y="1085121"/>
            <a:ext cx="9144000" cy="4918460"/>
          </a:xfrm>
          <a:prstGeom prst="rect">
            <a:avLst/>
          </a:prstGeom>
        </p:spPr>
      </p:pic>
    </p:spTree>
    <p:extLst>
      <p:ext uri="{BB962C8B-B14F-4D97-AF65-F5344CB8AC3E}">
        <p14:creationId xmlns:p14="http://schemas.microsoft.com/office/powerpoint/2010/main" val="25261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Analyze it electronically</a:t>
            </a:r>
            <a:endParaRPr lang="en-US" dirty="0"/>
          </a:p>
        </p:txBody>
      </p:sp>
      <p:sp>
        <p:nvSpPr>
          <p:cNvPr id="3" name="Content Placeholder 2"/>
          <p:cNvSpPr>
            <a:spLocks noGrp="1"/>
          </p:cNvSpPr>
          <p:nvPr>
            <p:ph idx="1"/>
          </p:nvPr>
        </p:nvSpPr>
        <p:spPr/>
        <p:txBody>
          <a:bodyPr/>
          <a:lstStyle/>
          <a:p>
            <a:r>
              <a:rPr lang="en-CA" dirty="0" smtClean="0"/>
              <a:t>Have the tools help litigators establishing their </a:t>
            </a:r>
            <a:r>
              <a:rPr lang="en-CA" dirty="0"/>
              <a:t>theory of the </a:t>
            </a:r>
            <a:r>
              <a:rPr lang="en-CA" dirty="0" smtClean="0"/>
              <a:t>case and figure out which documents are important for what allegations concerning which witness.</a:t>
            </a:r>
          </a:p>
          <a:p>
            <a:pPr lvl="2"/>
            <a:endParaRPr lang="en-CA" sz="2200" dirty="0" smtClean="0"/>
          </a:p>
          <a:p>
            <a:pPr lvl="2"/>
            <a:r>
              <a:rPr lang="en-CA" sz="2200" dirty="0" smtClean="0"/>
              <a:t>Create </a:t>
            </a:r>
            <a:r>
              <a:rPr lang="en-CA" sz="2200" dirty="0"/>
              <a:t>lists of issues, facts, witnesses, and documents</a:t>
            </a:r>
            <a:endParaRPr lang="en-US" sz="2200" dirty="0"/>
          </a:p>
          <a:p>
            <a:pPr lvl="2"/>
            <a:r>
              <a:rPr lang="en-CA" sz="2200" dirty="0"/>
              <a:t>Organize legal research</a:t>
            </a:r>
            <a:endParaRPr lang="en-US" sz="2200" dirty="0"/>
          </a:p>
          <a:p>
            <a:pPr lvl="2"/>
            <a:r>
              <a:rPr lang="en-CA" sz="2200" dirty="0"/>
              <a:t>Creating fact chronologies</a:t>
            </a:r>
            <a:endParaRPr lang="en-US" sz="2200" dirty="0"/>
          </a:p>
          <a:p>
            <a:pPr lvl="2"/>
            <a:r>
              <a:rPr lang="en-CA" sz="2200" dirty="0"/>
              <a:t>Create linkages between facts, documents, people/witnesses/organizations, transcripts and issues</a:t>
            </a:r>
            <a:endParaRPr lang="en-US" sz="2200" dirty="0"/>
          </a:p>
          <a:p>
            <a:pPr lvl="2"/>
            <a:r>
              <a:rPr lang="en-CA" sz="2200" dirty="0"/>
              <a:t>Record decisions and annotations.</a:t>
            </a:r>
          </a:p>
          <a:p>
            <a:endParaRPr lang="en-US" sz="2200" dirty="0"/>
          </a:p>
        </p:txBody>
      </p:sp>
      <p:sp>
        <p:nvSpPr>
          <p:cNvPr id="4" name="Slide Number Placeholder 3"/>
          <p:cNvSpPr>
            <a:spLocks noGrp="1"/>
          </p:cNvSpPr>
          <p:nvPr>
            <p:ph type="sldNum" sz="quarter" idx="12"/>
          </p:nvPr>
        </p:nvSpPr>
        <p:spPr/>
        <p:txBody>
          <a:bodyPr/>
          <a:lstStyle/>
          <a:p>
            <a:fld id="{65329C26-39B5-8841-BCCE-7581D59DEC17}" type="slidenum">
              <a:rPr lang="en-US" smtClean="0"/>
              <a:t>16</a:t>
            </a:fld>
            <a:endParaRPr lang="en-US"/>
          </a:p>
        </p:txBody>
      </p:sp>
    </p:spTree>
    <p:extLst>
      <p:ext uri="{BB962C8B-B14F-4D97-AF65-F5344CB8AC3E}">
        <p14:creationId xmlns:p14="http://schemas.microsoft.com/office/powerpoint/2010/main" val="370450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867"/>
            <a:ext cx="9144000" cy="5118265"/>
          </a:xfrm>
          <a:prstGeom prst="rect">
            <a:avLst/>
          </a:prstGeom>
        </p:spPr>
      </p:pic>
    </p:spTree>
    <p:extLst>
      <p:ext uri="{BB962C8B-B14F-4D97-AF65-F5344CB8AC3E}">
        <p14:creationId xmlns:p14="http://schemas.microsoft.com/office/powerpoint/2010/main" val="200738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40" y="907523"/>
            <a:ext cx="7559040" cy="5346909"/>
          </a:xfrm>
          <a:prstGeom prst="rect">
            <a:avLst/>
          </a:prstGeom>
        </p:spPr>
      </p:pic>
    </p:spTree>
    <p:extLst>
      <p:ext uri="{BB962C8B-B14F-4D97-AF65-F5344CB8AC3E}">
        <p14:creationId xmlns:p14="http://schemas.microsoft.com/office/powerpoint/2010/main" val="101056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 it electronically</a:t>
            </a:r>
            <a:endParaRPr lang="en-US" dirty="0"/>
          </a:p>
        </p:txBody>
      </p:sp>
      <p:sp>
        <p:nvSpPr>
          <p:cNvPr id="3" name="Content Placeholder 2"/>
          <p:cNvSpPr>
            <a:spLocks noGrp="1"/>
          </p:cNvSpPr>
          <p:nvPr>
            <p:ph idx="1"/>
          </p:nvPr>
        </p:nvSpPr>
        <p:spPr/>
        <p:txBody>
          <a:bodyPr/>
          <a:lstStyle/>
          <a:p>
            <a:r>
              <a:rPr lang="en-CA" dirty="0" smtClean="0"/>
              <a:t>Three projects at Justice:</a:t>
            </a:r>
          </a:p>
          <a:p>
            <a:pPr marL="0" indent="0" algn="ctr">
              <a:buNone/>
            </a:pPr>
            <a:endParaRPr lang="en-CA" dirty="0" smtClean="0"/>
          </a:p>
          <a:p>
            <a:pPr marL="0" indent="0" algn="ctr">
              <a:buNone/>
            </a:pPr>
            <a:r>
              <a:rPr lang="en-CA" dirty="0" smtClean="0"/>
              <a:t>Trial presentation</a:t>
            </a:r>
          </a:p>
          <a:p>
            <a:pPr marL="0" indent="0" algn="ctr">
              <a:buNone/>
            </a:pPr>
            <a:endParaRPr lang="en-CA" dirty="0" smtClean="0"/>
          </a:p>
          <a:p>
            <a:pPr marL="0" indent="0" algn="ctr">
              <a:buNone/>
            </a:pPr>
            <a:r>
              <a:rPr lang="en-CA" dirty="0" smtClean="0"/>
              <a:t>Mobile Courtroom</a:t>
            </a:r>
          </a:p>
          <a:p>
            <a:pPr marL="0" indent="0" algn="ctr">
              <a:buNone/>
            </a:pPr>
            <a:endParaRPr lang="en-CA" dirty="0" smtClean="0"/>
          </a:p>
          <a:p>
            <a:pPr marL="0" indent="0" algn="ctr">
              <a:buNone/>
            </a:pPr>
            <a:r>
              <a:rPr lang="en-CA" dirty="0" err="1" smtClean="0"/>
              <a:t>eTrial</a:t>
            </a:r>
            <a:endParaRPr lang="en-CA" dirty="0" smtClean="0"/>
          </a:p>
          <a:p>
            <a:endParaRPr lang="en-CA" dirty="0" smtClean="0"/>
          </a:p>
        </p:txBody>
      </p:sp>
      <p:sp>
        <p:nvSpPr>
          <p:cNvPr id="4" name="Slide Number Placeholder 3"/>
          <p:cNvSpPr>
            <a:spLocks noGrp="1"/>
          </p:cNvSpPr>
          <p:nvPr>
            <p:ph type="sldNum" sz="quarter" idx="12"/>
          </p:nvPr>
        </p:nvSpPr>
        <p:spPr/>
        <p:txBody>
          <a:bodyPr/>
          <a:lstStyle/>
          <a:p>
            <a:fld id="{65329C26-39B5-8841-BCCE-7581D59DEC17}" type="slidenum">
              <a:rPr lang="en-US" smtClean="0"/>
              <a:t>19</a:t>
            </a:fld>
            <a:endParaRPr lang="en-US"/>
          </a:p>
        </p:txBody>
      </p:sp>
    </p:spTree>
    <p:extLst>
      <p:ext uri="{BB962C8B-B14F-4D97-AF65-F5344CB8AC3E}">
        <p14:creationId xmlns:p14="http://schemas.microsoft.com/office/powerpoint/2010/main" val="411452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smtClean="0"/>
              <a:t>Modernity</a:t>
            </a:r>
            <a:endParaRPr lang="en-US" dirty="0"/>
          </a:p>
        </p:txBody>
      </p:sp>
      <p:sp>
        <p:nvSpPr>
          <p:cNvPr id="8" name="Text Placeholder 7"/>
          <p:cNvSpPr>
            <a:spLocks noGrp="1"/>
          </p:cNvSpPr>
          <p:nvPr>
            <p:ph idx="1"/>
          </p:nvPr>
        </p:nvSpPr>
        <p:spPr/>
        <p:txBody>
          <a:bodyPr anchor="ctr"/>
          <a:lstStyle/>
          <a:p>
            <a:pPr marL="0" indent="0" algn="ctr">
              <a:buNone/>
            </a:pPr>
            <a:r>
              <a:rPr lang="en-US" dirty="0" smtClean="0"/>
              <a:t>We adopt new technologies at home faster</a:t>
            </a:r>
          </a:p>
          <a:p>
            <a:pPr marL="0" indent="0" algn="ctr">
              <a:buNone/>
            </a:pPr>
            <a:r>
              <a:rPr lang="en-US" dirty="0" smtClean="0"/>
              <a:t>than we do at work.</a:t>
            </a:r>
          </a:p>
          <a:p>
            <a:pPr marL="0" indent="0" algn="ctr">
              <a:buNone/>
            </a:pPr>
            <a:endParaRPr lang="en-CA" dirty="0" smtClean="0"/>
          </a:p>
          <a:p>
            <a:pPr marL="0" indent="0" algn="ctr">
              <a:buNone/>
            </a:pPr>
            <a:endParaRPr lang="en-CA" dirty="0"/>
          </a:p>
          <a:p>
            <a:pPr marL="0" indent="0" algn="ctr">
              <a:buNone/>
            </a:pPr>
            <a:r>
              <a:rPr lang="en-CA" dirty="0" smtClean="0"/>
              <a:t>How can we up our game in the workplace?</a:t>
            </a:r>
            <a:endParaRPr lang="en-US" dirty="0" smtClean="0"/>
          </a:p>
          <a:p>
            <a:pPr marL="0" indent="0" algn="ctr">
              <a:buNone/>
            </a:pPr>
            <a:endParaRPr lang="en-US" dirty="0" smtClean="0"/>
          </a:p>
        </p:txBody>
      </p:sp>
      <p:sp>
        <p:nvSpPr>
          <p:cNvPr id="3" name="Slide Number Placeholder 2"/>
          <p:cNvSpPr>
            <a:spLocks noGrp="1"/>
          </p:cNvSpPr>
          <p:nvPr>
            <p:ph type="sldNum" sz="quarter" idx="12"/>
          </p:nvPr>
        </p:nvSpPr>
        <p:spPr/>
        <p:txBody>
          <a:bodyPr/>
          <a:lstStyle/>
          <a:p>
            <a:fld id="{65329C26-39B5-8841-BCCE-7581D59DEC17}" type="slidenum">
              <a:rPr lang="en-US" smtClean="0"/>
              <a:t>2</a:t>
            </a:fld>
            <a:endParaRPr lang="en-US"/>
          </a:p>
        </p:txBody>
      </p:sp>
    </p:spTree>
    <p:extLst>
      <p:ext uri="{BB962C8B-B14F-4D97-AF65-F5344CB8AC3E}">
        <p14:creationId xmlns:p14="http://schemas.microsoft.com/office/powerpoint/2010/main" val="106552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Presentation</a:t>
            </a:r>
            <a:endParaRPr lang="en-US" dirty="0"/>
          </a:p>
        </p:txBody>
      </p:sp>
      <p:sp>
        <p:nvSpPr>
          <p:cNvPr id="3" name="Content Placeholder 2"/>
          <p:cNvSpPr>
            <a:spLocks noGrp="1"/>
          </p:cNvSpPr>
          <p:nvPr>
            <p:ph idx="1"/>
          </p:nvPr>
        </p:nvSpPr>
        <p:spPr/>
        <p:txBody>
          <a:bodyPr/>
          <a:lstStyle/>
          <a:p>
            <a:r>
              <a:rPr lang="en-CA" sz="2000" dirty="0">
                <a:solidFill>
                  <a:prstClr val="black"/>
                </a:solidFill>
                <a:ea typeface="Times New Roman" panose="02020603050405020304" pitchFamily="18" charset="0"/>
                <a:cs typeface="Times New Roman" panose="02020603050405020304" pitchFamily="18" charset="0"/>
              </a:rPr>
              <a:t>To test the capabilities, usefulness and user-friendliness of trial preparation and presentation tools enabling litigation teams to persuasively present information electronically.</a:t>
            </a:r>
          </a:p>
          <a:p>
            <a:pPr marL="0" indent="0">
              <a:buNone/>
            </a:pPr>
            <a:endParaRPr lang="en-CA" sz="2000" dirty="0">
              <a:solidFill>
                <a:prstClr val="black"/>
              </a:solidFill>
              <a:ea typeface="Times New Roman" panose="02020603050405020304" pitchFamily="18" charset="0"/>
              <a:cs typeface="Times New Roman" panose="02020603050405020304" pitchFamily="18" charset="0"/>
            </a:endParaRPr>
          </a:p>
          <a:p>
            <a:r>
              <a:rPr lang="en-CA" sz="2000" dirty="0" smtClean="0">
                <a:solidFill>
                  <a:prstClr val="black"/>
                </a:solidFill>
                <a:ea typeface="Times New Roman" panose="02020603050405020304" pitchFamily="18" charset="0"/>
                <a:cs typeface="Times New Roman" panose="02020603050405020304" pitchFamily="18" charset="0"/>
              </a:rPr>
              <a:t>Software </a:t>
            </a:r>
            <a:r>
              <a:rPr lang="en-CA" sz="2000" dirty="0">
                <a:solidFill>
                  <a:prstClr val="black"/>
                </a:solidFill>
                <a:ea typeface="Times New Roman" panose="02020603050405020304" pitchFamily="18" charset="0"/>
                <a:cs typeface="Times New Roman" panose="02020603050405020304" pitchFamily="18" charset="0"/>
              </a:rPr>
              <a:t>designed to make it easy to plan, create and present compelling electronic presentation of evidence at trial. </a:t>
            </a:r>
            <a:endParaRPr lang="en-US" sz="2000" dirty="0">
              <a:solidFill>
                <a:prstClr val="black"/>
              </a:solidFill>
              <a:ea typeface="Times New Roman" panose="02020603050405020304" pitchFamily="18" charset="0"/>
              <a:cs typeface="Times New Roman" panose="02020603050405020304" pitchFamily="18" charset="0"/>
            </a:endParaRPr>
          </a:p>
          <a:p>
            <a:endParaRPr lang="en-CA" sz="2000" dirty="0">
              <a:solidFill>
                <a:prstClr val="black"/>
              </a:solidFill>
              <a:ea typeface="Times New Roman" panose="02020603050405020304" pitchFamily="18" charset="0"/>
              <a:cs typeface="Times New Roman" panose="02020603050405020304" pitchFamily="18" charset="0"/>
            </a:endParaRPr>
          </a:p>
          <a:p>
            <a:r>
              <a:rPr lang="en-CA" sz="2000" dirty="0" smtClean="0">
                <a:solidFill>
                  <a:prstClr val="black"/>
                </a:solidFill>
                <a:ea typeface="Times New Roman" panose="02020603050405020304" pitchFamily="18" charset="0"/>
                <a:cs typeface="Times New Roman" panose="02020603050405020304" pitchFamily="18" charset="0"/>
              </a:rPr>
              <a:t>Should </a:t>
            </a:r>
            <a:r>
              <a:rPr lang="en-CA" sz="2000" dirty="0">
                <a:solidFill>
                  <a:prstClr val="black"/>
                </a:solidFill>
                <a:ea typeface="Times New Roman" panose="02020603050405020304" pitchFamily="18" charset="0"/>
                <a:cs typeface="Times New Roman" panose="02020603050405020304" pitchFamily="18" charset="0"/>
              </a:rPr>
              <a:t>contribute to a significant reduction in the number of paper documents that need to be brought to court.</a:t>
            </a:r>
            <a:endParaRPr lang="en-US" sz="2000" dirty="0">
              <a:solidFill>
                <a:prstClr val="black"/>
              </a:solidFill>
              <a:ea typeface="Times New Roman" panose="02020603050405020304" pitchFamily="18" charset="0"/>
              <a:cs typeface="Times New Roman" panose="02020603050405020304" pitchFamily="18" charset="0"/>
            </a:endParaRPr>
          </a:p>
          <a:p>
            <a:endParaRPr lang="en-US" altLang="en-US" sz="2000" dirty="0">
              <a:solidFill>
                <a:prstClr val="black"/>
              </a:solidFill>
              <a:ea typeface="Times New Roman" panose="02020603050405020304" pitchFamily="18" charset="0"/>
              <a:cs typeface="Times New Roman" panose="02020603050405020304" pitchFamily="18" charset="0"/>
            </a:endParaRPr>
          </a:p>
          <a:p>
            <a:r>
              <a:rPr lang="en-CA" sz="2000" dirty="0">
                <a:solidFill>
                  <a:prstClr val="black"/>
                </a:solidFill>
                <a:ea typeface="Times New Roman" panose="02020603050405020304" pitchFamily="18" charset="0"/>
                <a:cs typeface="Times New Roman" panose="02020603050405020304" pitchFamily="18" charset="0"/>
              </a:rPr>
              <a:t>Counsel’s reticence at trying such technology for the first time in a real case.</a:t>
            </a:r>
          </a:p>
        </p:txBody>
      </p:sp>
      <p:sp>
        <p:nvSpPr>
          <p:cNvPr id="4" name="Slide Number Placeholder 3"/>
          <p:cNvSpPr>
            <a:spLocks noGrp="1"/>
          </p:cNvSpPr>
          <p:nvPr>
            <p:ph type="sldNum" sz="quarter" idx="12"/>
          </p:nvPr>
        </p:nvSpPr>
        <p:spPr/>
        <p:txBody>
          <a:bodyPr/>
          <a:lstStyle/>
          <a:p>
            <a:fld id="{65329C26-39B5-8841-BCCE-7581D59DEC17}" type="slidenum">
              <a:rPr lang="en-US" smtClean="0"/>
              <a:t>20</a:t>
            </a:fld>
            <a:endParaRPr lang="en-US"/>
          </a:p>
        </p:txBody>
      </p:sp>
    </p:spTree>
    <p:extLst>
      <p:ext uri="{BB962C8B-B14F-4D97-AF65-F5344CB8AC3E}">
        <p14:creationId xmlns:p14="http://schemas.microsoft.com/office/powerpoint/2010/main" val="277369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Presentation</a:t>
            </a:r>
            <a:endParaRPr lang="en-US" dirty="0"/>
          </a:p>
        </p:txBody>
      </p:sp>
      <p:sp>
        <p:nvSpPr>
          <p:cNvPr id="3" name="Content Placeholder 2"/>
          <p:cNvSpPr>
            <a:spLocks noGrp="1"/>
          </p:cNvSpPr>
          <p:nvPr>
            <p:ph idx="1"/>
          </p:nvPr>
        </p:nvSpPr>
        <p:spPr>
          <a:xfrm>
            <a:off x="932688" y="2093976"/>
            <a:ext cx="2714752" cy="4525963"/>
          </a:xfrm>
        </p:spPr>
        <p:txBody>
          <a:bodyPr/>
          <a:lstStyle/>
          <a:p>
            <a:r>
              <a:rPr lang="en-CA" sz="2000" dirty="0">
                <a:latin typeface="Garamond" panose="02020404030301010803" pitchFamily="18" charset="0"/>
              </a:rPr>
              <a:t>Helps</a:t>
            </a:r>
            <a:r>
              <a:rPr lang="en-US" sz="2000" dirty="0">
                <a:latin typeface="Garamond" panose="02020404030301010803" pitchFamily="18" charset="0"/>
              </a:rPr>
              <a:t> litigators simplify case facts into </a:t>
            </a:r>
            <a:r>
              <a:rPr lang="en-US" sz="2000" dirty="0" smtClean="0">
                <a:latin typeface="Garamond" panose="02020404030301010803" pitchFamily="18" charset="0"/>
              </a:rPr>
              <a:t>timeline </a:t>
            </a:r>
            <a:r>
              <a:rPr lang="en-US" sz="2000" dirty="0">
                <a:latin typeface="Garamond" panose="02020404030301010803" pitchFamily="18" charset="0"/>
              </a:rPr>
              <a:t>visuals to demonstrate vital case facts.</a:t>
            </a:r>
            <a:endParaRPr lang="en-US" altLang="en-US" sz="2000" dirty="0">
              <a:latin typeface="Garamond" panose="02020404030301010803" pitchFamily="18" charset="0"/>
            </a:endParaRPr>
          </a:p>
          <a:p>
            <a:endParaRPr lang="en-US" altLang="en-US" sz="2000" dirty="0">
              <a:latin typeface="Garamond" panose="02020404030301010803" pitchFamily="18" charset="0"/>
            </a:endParaRPr>
          </a:p>
          <a:p>
            <a:r>
              <a:rPr lang="en-US" sz="2000" dirty="0">
                <a:latin typeface="Garamond" panose="02020404030301010803" pitchFamily="18" charset="0"/>
              </a:rPr>
              <a:t>Simple to use, </a:t>
            </a:r>
            <a:r>
              <a:rPr lang="en-US" sz="2000" dirty="0" err="1">
                <a:latin typeface="Garamond" panose="02020404030301010803" pitchFamily="18" charset="0"/>
              </a:rPr>
              <a:t>TimeMap</a:t>
            </a:r>
            <a:r>
              <a:rPr lang="en-US" sz="2000" dirty="0">
                <a:latin typeface="Garamond" panose="02020404030301010803" pitchFamily="18" charset="0"/>
              </a:rPr>
              <a:t> proved extremely popular with litigation teams. Demand outnumbered available pilot </a:t>
            </a:r>
            <a:r>
              <a:rPr lang="en-US" sz="2000" dirty="0" err="1">
                <a:latin typeface="Garamond" panose="02020404030301010803" pitchFamily="18" charset="0"/>
              </a:rPr>
              <a:t>licences</a:t>
            </a:r>
            <a:r>
              <a:rPr lang="en-US" sz="2000" dirty="0">
                <a:latin typeface="Garamond" panose="02020404030301010803" pitchFamily="18" charset="0"/>
              </a:rPr>
              <a:t>. </a:t>
            </a:r>
          </a:p>
          <a:p>
            <a:endParaRPr lang="en-US" sz="20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65329C26-39B5-8841-BCCE-7581D59DEC17}"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089" y="2272013"/>
            <a:ext cx="4695951" cy="3395252"/>
          </a:xfrm>
          <a:prstGeom prst="rect">
            <a:avLst/>
          </a:prstGeom>
        </p:spPr>
      </p:pic>
    </p:spTree>
    <p:extLst>
      <p:ext uri="{BB962C8B-B14F-4D97-AF65-F5344CB8AC3E}">
        <p14:creationId xmlns:p14="http://schemas.microsoft.com/office/powerpoint/2010/main" val="381073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Trial Presentation</a:t>
            </a:r>
            <a:endParaRPr lang="en-US" dirty="0"/>
          </a:p>
        </p:txBody>
      </p:sp>
      <p:sp>
        <p:nvSpPr>
          <p:cNvPr id="3" name="Content Placeholder 2"/>
          <p:cNvSpPr>
            <a:spLocks noGrp="1"/>
          </p:cNvSpPr>
          <p:nvPr>
            <p:ph idx="1"/>
          </p:nvPr>
        </p:nvSpPr>
        <p:spPr>
          <a:xfrm>
            <a:off x="932688" y="2093977"/>
            <a:ext cx="3395472" cy="4073144"/>
          </a:xfrm>
        </p:spPr>
        <p:txBody>
          <a:bodyPr/>
          <a:lstStyle/>
          <a:p>
            <a:r>
              <a:rPr lang="en-CA" sz="2000" dirty="0" err="1">
                <a:latin typeface="Garamond" panose="02020404030301010803" pitchFamily="18" charset="0"/>
              </a:rPr>
              <a:t>TrialDirector</a:t>
            </a:r>
            <a:r>
              <a:rPr lang="en-CA" sz="2000" dirty="0">
                <a:latin typeface="Garamond" panose="02020404030301010803" pitchFamily="18" charset="0"/>
              </a:rPr>
              <a:t> and Sanction are presentation software with additional functionality not offered by Acrobat or PowerPoint.</a:t>
            </a:r>
            <a:endParaRPr lang="en-US" altLang="en-US" sz="2000" dirty="0">
              <a:latin typeface="Garamond" panose="02020404030301010803" pitchFamily="18" charset="0"/>
            </a:endParaRPr>
          </a:p>
          <a:p>
            <a:endParaRPr lang="en-US" altLang="en-US" sz="2000" dirty="0">
              <a:latin typeface="Garamond" panose="02020404030301010803" pitchFamily="18" charset="0"/>
            </a:endParaRPr>
          </a:p>
          <a:p>
            <a:r>
              <a:rPr lang="en-CA" sz="2000" dirty="0">
                <a:latin typeface="Garamond" panose="02020404030301010803" pitchFamily="18" charset="0"/>
              </a:rPr>
              <a:t>Exhibit management, text magnifier, zoom, highlighters, pointers, side-by-side comparison, video playback synched with transcripts, and on-the-fly annotations</a:t>
            </a:r>
            <a:r>
              <a:rPr lang="en-CA" sz="2000" dirty="0" smtClean="0">
                <a:latin typeface="Garamond" panose="02020404030301010803" pitchFamily="18" charset="0"/>
              </a:rPr>
              <a:t>.</a:t>
            </a:r>
            <a:endParaRPr lang="en-CA" sz="20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65329C26-39B5-8841-BCCE-7581D59DEC17}" type="slidenum">
              <a:rPr lang="en-US" smtClean="0"/>
              <a:t>22</a:t>
            </a:fld>
            <a:endParaRPr lang="en-US"/>
          </a:p>
        </p:txBody>
      </p:sp>
      <p:pic>
        <p:nvPicPr>
          <p:cNvPr id="5" name="Picture 4"/>
          <p:cNvPicPr>
            <a:picLocks noChangeAspect="1"/>
          </p:cNvPicPr>
          <p:nvPr/>
        </p:nvPicPr>
        <p:blipFill>
          <a:blip r:embed="rId2"/>
          <a:stretch>
            <a:fillRect/>
          </a:stretch>
        </p:blipFill>
        <p:spPr>
          <a:xfrm>
            <a:off x="4405947" y="2093977"/>
            <a:ext cx="3550447" cy="1996749"/>
          </a:xfrm>
          <a:prstGeom prst="rect">
            <a:avLst/>
          </a:prstGeom>
        </p:spPr>
      </p:pic>
      <p:pic>
        <p:nvPicPr>
          <p:cNvPr id="6" name="Picture 5"/>
          <p:cNvPicPr>
            <a:picLocks noChangeAspect="1"/>
          </p:cNvPicPr>
          <p:nvPr/>
        </p:nvPicPr>
        <p:blipFill>
          <a:blip r:embed="rId3"/>
          <a:stretch>
            <a:fillRect/>
          </a:stretch>
        </p:blipFill>
        <p:spPr>
          <a:xfrm>
            <a:off x="5012024" y="3965930"/>
            <a:ext cx="3418744" cy="2201191"/>
          </a:xfrm>
          <a:prstGeom prst="rect">
            <a:avLst/>
          </a:prstGeom>
        </p:spPr>
      </p:pic>
    </p:spTree>
    <p:extLst>
      <p:ext uri="{BB962C8B-B14F-4D97-AF65-F5344CB8AC3E}">
        <p14:creationId xmlns:p14="http://schemas.microsoft.com/office/powerpoint/2010/main" val="31827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Mobile Courtroom</a:t>
            </a:r>
            <a:endParaRPr lang="en-US" dirty="0"/>
          </a:p>
        </p:txBody>
      </p:sp>
      <p:sp>
        <p:nvSpPr>
          <p:cNvPr id="3" name="Content Placeholder 2"/>
          <p:cNvSpPr>
            <a:spLocks noGrp="1"/>
          </p:cNvSpPr>
          <p:nvPr>
            <p:ph idx="1"/>
          </p:nvPr>
        </p:nvSpPr>
        <p:spPr>
          <a:xfrm>
            <a:off x="932688" y="2076772"/>
            <a:ext cx="7315200" cy="1658873"/>
          </a:xfrm>
        </p:spPr>
        <p:txBody>
          <a:bodyPr/>
          <a:lstStyle/>
          <a:p>
            <a:pPr marL="0" indent="0" algn="ctr">
              <a:buNone/>
            </a:pPr>
            <a:r>
              <a:rPr lang="en-US" sz="2000" dirty="0"/>
              <a:t>The courtroom lacks the necessary equipment to</a:t>
            </a:r>
            <a:br>
              <a:rPr lang="en-US" sz="2000" dirty="0"/>
            </a:br>
            <a:r>
              <a:rPr lang="en-US" sz="2000" dirty="0"/>
              <a:t>display evidence electronically?</a:t>
            </a:r>
          </a:p>
          <a:p>
            <a:r>
              <a:rPr lang="en-US" sz="2000" dirty="0"/>
              <a:t>The Mobile Courtroom suite allows counsel to display evidence on a network of monitors around the courtroom, rather than referring to hard-copy documents.</a:t>
            </a:r>
          </a:p>
        </p:txBody>
      </p:sp>
      <p:sp>
        <p:nvSpPr>
          <p:cNvPr id="4" name="Slide Number Placeholder 3"/>
          <p:cNvSpPr>
            <a:spLocks noGrp="1"/>
          </p:cNvSpPr>
          <p:nvPr>
            <p:ph type="sldNum" sz="quarter" idx="12"/>
          </p:nvPr>
        </p:nvSpPr>
        <p:spPr/>
        <p:txBody>
          <a:bodyPr/>
          <a:lstStyle/>
          <a:p>
            <a:fld id="{65329C26-39B5-8841-BCCE-7581D59DEC17}" type="slidenum">
              <a:rPr lang="en-US" smtClean="0"/>
              <a:t>23</a:t>
            </a:fld>
            <a:endParaRPr lang="en-US"/>
          </a:p>
        </p:txBody>
      </p:sp>
      <p:sp>
        <p:nvSpPr>
          <p:cNvPr id="5" name="TextBox 4"/>
          <p:cNvSpPr txBox="1"/>
          <p:nvPr/>
        </p:nvSpPr>
        <p:spPr>
          <a:xfrm>
            <a:off x="843788" y="3752850"/>
            <a:ext cx="443306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aramond"/>
                <a:cs typeface="Garamond"/>
              </a:rPr>
              <a:t>Audio-visual equipment which can be deployed to a courtroom in order to temporarily outfit it with monitors for all parties and the court.</a:t>
            </a:r>
          </a:p>
          <a:p>
            <a:pPr marL="342900" indent="-342900">
              <a:buFont typeface="Arial" panose="020B0604020202020204" pitchFamily="34" charset="0"/>
              <a:buChar char="•"/>
            </a:pPr>
            <a:endParaRPr lang="en-US" sz="2000" dirty="0">
              <a:latin typeface="Garamond"/>
              <a:cs typeface="Garamond"/>
            </a:endParaRPr>
          </a:p>
          <a:p>
            <a:pPr marL="342900" indent="-342900">
              <a:buFont typeface="Arial" panose="020B0604020202020204" pitchFamily="34" charset="0"/>
              <a:buChar char="•"/>
            </a:pPr>
            <a:r>
              <a:rPr lang="en-US" sz="2000" dirty="0">
                <a:latin typeface="Garamond"/>
                <a:cs typeface="Garamond"/>
              </a:rPr>
              <a:t>Planning well in advance of trial dates and a court-approved electronic trial agreement is critical.</a:t>
            </a:r>
          </a:p>
        </p:txBody>
      </p:sp>
      <p:pic>
        <p:nvPicPr>
          <p:cNvPr id="6" name="Picture 5" descr="CropperCapture[3].bmp"/>
          <p:cNvPicPr/>
          <p:nvPr/>
        </p:nvPicPr>
        <p:blipFill>
          <a:blip r:embed="rId3">
            <a:extLst>
              <a:ext uri="{28A0092B-C50C-407E-A947-70E740481C1C}">
                <a14:useLocalDpi xmlns:a14="http://schemas.microsoft.com/office/drawing/2010/main" val="0"/>
              </a:ext>
            </a:extLst>
          </a:blip>
          <a:srcRect/>
          <a:stretch>
            <a:fillRect/>
          </a:stretch>
        </p:blipFill>
        <p:spPr bwMode="auto">
          <a:xfrm>
            <a:off x="5194300" y="3900774"/>
            <a:ext cx="3238500" cy="2258695"/>
          </a:xfrm>
          <a:prstGeom prst="rect">
            <a:avLst/>
          </a:prstGeom>
          <a:noFill/>
          <a:ln>
            <a:noFill/>
          </a:ln>
          <a:extLst/>
        </p:spPr>
      </p:pic>
    </p:spTree>
    <p:extLst>
      <p:ext uri="{BB962C8B-B14F-4D97-AF65-F5344CB8AC3E}">
        <p14:creationId xmlns:p14="http://schemas.microsoft.com/office/powerpoint/2010/main" val="289662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24</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25084"/>
            <a:ext cx="9144000" cy="5144660"/>
          </a:xfrm>
          <a:prstGeom prst="rect">
            <a:avLst/>
          </a:prstGeom>
          <a:noFill/>
          <a:ln>
            <a:noFill/>
          </a:ln>
        </p:spPr>
      </p:pic>
    </p:spTree>
    <p:extLst>
      <p:ext uri="{BB962C8B-B14F-4D97-AF65-F5344CB8AC3E}">
        <p14:creationId xmlns:p14="http://schemas.microsoft.com/office/powerpoint/2010/main" val="103616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25</a:t>
            </a:fld>
            <a:endParaRPr lang="en-US"/>
          </a:p>
        </p:txBody>
      </p:sp>
      <p:pic>
        <p:nvPicPr>
          <p:cNvPr id="5" name="8136B6F0-2E80-4ED4-9E7C-3FFF235E87EA" descr="cid:E7258C3F-F768-4B80-AB5D-D12A04E969FD@home"/>
          <p:cNvPicPr>
            <a:picLocks noGrp="1" noChangeAspect="1" noChangeArrowheads="1"/>
          </p:cNvPicPr>
          <p:nvPr>
            <p:ph idx="1"/>
          </p:nvPr>
        </p:nvPicPr>
        <p:blipFill rotWithShape="1">
          <a:blip r:embed="rId2" r:link="rId3" cstate="print">
            <a:extLst>
              <a:ext uri="{28A0092B-C50C-407E-A947-70E740481C1C}">
                <a14:useLocalDpi xmlns:a14="http://schemas.microsoft.com/office/drawing/2010/main" val="0"/>
              </a:ext>
            </a:extLst>
          </a:blip>
          <a:srcRect l="2235" r="2127" b="26515"/>
          <a:stretch/>
        </p:blipFill>
        <p:spPr bwMode="auto">
          <a:xfrm>
            <a:off x="-10160" y="1229360"/>
            <a:ext cx="9133840" cy="467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52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26</a:t>
            </a:fld>
            <a:endParaRPr lang="en-US"/>
          </a:p>
        </p:txBody>
      </p:sp>
      <p:pic>
        <p:nvPicPr>
          <p:cNvPr id="5" name="3D2E8B83-3E38-4E7B-BE6F-7F1DF3869D18" descr="cid:6C018CF9-7BA8-4690-A2CF-DA576F83F4B6@home"/>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l="5826" t="14528" b="10105"/>
          <a:stretch/>
        </p:blipFill>
        <p:spPr bwMode="auto">
          <a:xfrm>
            <a:off x="0" y="1076960"/>
            <a:ext cx="9144000"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8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Mobile Courtroom – Best Practices</a:t>
            </a:r>
            <a:endParaRPr lang="en-US" dirty="0"/>
          </a:p>
        </p:txBody>
      </p:sp>
      <p:sp>
        <p:nvSpPr>
          <p:cNvPr id="3" name="Content Placeholder 2"/>
          <p:cNvSpPr>
            <a:spLocks noGrp="1"/>
          </p:cNvSpPr>
          <p:nvPr>
            <p:ph idx="1"/>
          </p:nvPr>
        </p:nvSpPr>
        <p:spPr>
          <a:xfrm>
            <a:off x="932688" y="2093977"/>
            <a:ext cx="7315200" cy="4113784"/>
          </a:xfrm>
        </p:spPr>
        <p:txBody>
          <a:bodyPr/>
          <a:lstStyle/>
          <a:p>
            <a:r>
              <a:rPr lang="en-CA" sz="2000" dirty="0" err="1" smtClean="0"/>
              <a:t>eTrial</a:t>
            </a:r>
            <a:r>
              <a:rPr lang="en-CA" sz="2000" dirty="0" smtClean="0"/>
              <a:t> agreement arrived at early in the process</a:t>
            </a:r>
          </a:p>
          <a:p>
            <a:r>
              <a:rPr lang="en-CA" sz="2000" dirty="0" smtClean="0"/>
              <a:t>Discuss the cost of support</a:t>
            </a:r>
          </a:p>
          <a:p>
            <a:r>
              <a:rPr lang="en-CA" sz="2000" dirty="0" smtClean="0"/>
              <a:t>Involve the court from the beginning</a:t>
            </a:r>
          </a:p>
          <a:p>
            <a:r>
              <a:rPr lang="en-CA" sz="2000" dirty="0" smtClean="0"/>
              <a:t>Install material well ahead of the trial</a:t>
            </a:r>
          </a:p>
          <a:p>
            <a:r>
              <a:rPr lang="en-CA" sz="2000" dirty="0" smtClean="0"/>
              <a:t>Test it.</a:t>
            </a:r>
          </a:p>
          <a:p>
            <a:r>
              <a:rPr lang="en-CA" sz="2000" dirty="0" smtClean="0"/>
              <a:t>Give an opportunity to parties/court to try it first.</a:t>
            </a:r>
          </a:p>
          <a:p>
            <a:pPr marL="0" indent="0">
              <a:buNone/>
            </a:pPr>
            <a:endParaRPr lang="en-CA" sz="2000" dirty="0" smtClean="0"/>
          </a:p>
          <a:p>
            <a:pPr marL="0" indent="0">
              <a:buNone/>
            </a:pPr>
            <a:r>
              <a:rPr lang="en-CA" sz="2000" dirty="0" smtClean="0"/>
              <a:t>Other resources:</a:t>
            </a:r>
            <a:endParaRPr lang="en-CA" sz="2000" dirty="0"/>
          </a:p>
          <a:p>
            <a:r>
              <a:rPr lang="en-CA" sz="2000" dirty="0" smtClean="0"/>
              <a:t>Ontario </a:t>
            </a:r>
            <a:r>
              <a:rPr lang="en-CA" sz="2000" dirty="0"/>
              <a:t>Bar Association’s ‘</a:t>
            </a:r>
            <a:r>
              <a:rPr lang="en-CA" sz="2000" i="1" u="sng" dirty="0">
                <a:hlinkClick r:id="rId2"/>
              </a:rPr>
              <a:t>E-Trial Checklist</a:t>
            </a:r>
            <a:r>
              <a:rPr lang="en-CA" sz="2000" dirty="0" smtClean="0"/>
              <a:t>’ and ‘</a:t>
            </a:r>
            <a:r>
              <a:rPr lang="en-CA" sz="2000" i="1" u="sng" dirty="0" smtClean="0">
                <a:hlinkClick r:id="rId3"/>
              </a:rPr>
              <a:t>What </a:t>
            </a:r>
            <a:r>
              <a:rPr lang="en-CA" sz="2000" i="1" u="sng" dirty="0">
                <a:hlinkClick r:id="rId3"/>
              </a:rPr>
              <a:t>is an electronic trial</a:t>
            </a:r>
            <a:r>
              <a:rPr lang="en-CA" sz="2000" i="1" u="sng" dirty="0" smtClean="0">
                <a:hlinkClick r:id="rId3"/>
              </a:rPr>
              <a:t>?</a:t>
            </a:r>
            <a:r>
              <a:rPr lang="en-CA" sz="2000" dirty="0" smtClean="0"/>
              <a:t>’</a:t>
            </a:r>
          </a:p>
          <a:p>
            <a:r>
              <a:rPr lang="en-CA" sz="2000" dirty="0" smtClean="0"/>
              <a:t>The </a:t>
            </a:r>
            <a:r>
              <a:rPr lang="en-CA" sz="2000" dirty="0"/>
              <a:t>Advocates’ Society’s ‘</a:t>
            </a:r>
            <a:r>
              <a:rPr lang="en-CA" sz="2000" i="1" u="sng" dirty="0">
                <a:hlinkClick r:id="rId4"/>
              </a:rPr>
              <a:t>Paperless Trials Manual</a:t>
            </a:r>
            <a:r>
              <a:rPr lang="en-CA" sz="2000" dirty="0"/>
              <a:t>’.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5329C26-39B5-8841-BCCE-7581D59DEC17}" type="slidenum">
              <a:rPr lang="en-US" smtClean="0"/>
              <a:t>27</a:t>
            </a:fld>
            <a:endParaRPr lang="en-US" dirty="0"/>
          </a:p>
        </p:txBody>
      </p:sp>
    </p:spTree>
    <p:extLst>
      <p:ext uri="{BB962C8B-B14F-4D97-AF65-F5344CB8AC3E}">
        <p14:creationId xmlns:p14="http://schemas.microsoft.com/office/powerpoint/2010/main" val="105794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 </a:t>
            </a:r>
            <a:r>
              <a:rPr lang="en-CA" dirty="0" err="1" smtClean="0"/>
              <a:t>eTrial</a:t>
            </a:r>
            <a:endParaRPr lang="en-US" dirty="0"/>
          </a:p>
        </p:txBody>
      </p:sp>
      <p:sp>
        <p:nvSpPr>
          <p:cNvPr id="3" name="Content Placeholder 2"/>
          <p:cNvSpPr>
            <a:spLocks noGrp="1"/>
          </p:cNvSpPr>
          <p:nvPr>
            <p:ph idx="1"/>
          </p:nvPr>
        </p:nvSpPr>
        <p:spPr/>
        <p:txBody>
          <a:bodyPr/>
          <a:lstStyle/>
          <a:p>
            <a:r>
              <a:rPr lang="en-CA" altLang="en-US" sz="2000" dirty="0" smtClean="0">
                <a:latin typeface="Garamond" panose="02020404030301010803" pitchFamily="18" charset="0"/>
              </a:rPr>
              <a:t>A concept more than a project, it </a:t>
            </a:r>
            <a:r>
              <a:rPr lang="en-CA" altLang="en-US" sz="2000" dirty="0">
                <a:latin typeface="Garamond" panose="02020404030301010803" pitchFamily="18" charset="0"/>
              </a:rPr>
              <a:t>seeks to provide tools to enable litigators to attend trial armed with only electronic documents and device.</a:t>
            </a:r>
          </a:p>
          <a:p>
            <a:endParaRPr lang="en-CA" altLang="en-US" sz="2000" dirty="0">
              <a:latin typeface="Garamond" panose="02020404030301010803" pitchFamily="18" charset="0"/>
            </a:endParaRPr>
          </a:p>
          <a:p>
            <a:r>
              <a:rPr lang="en-CA" altLang="en-US" sz="2000" dirty="0">
                <a:latin typeface="Garamond" panose="02020404030301010803" pitchFamily="18" charset="0"/>
              </a:rPr>
              <a:t>One device and a common format to store pleadings, authorities, documentary evidence, and other case-related documents. One device on which to enter notes taken at trial.</a:t>
            </a:r>
          </a:p>
          <a:p>
            <a:endParaRPr lang="en-CA" altLang="en-US" sz="2000" dirty="0" smtClean="0">
              <a:latin typeface="Garamond" panose="02020404030301010803" pitchFamily="18" charset="0"/>
            </a:endParaRPr>
          </a:p>
          <a:p>
            <a:r>
              <a:rPr lang="en-CA" altLang="en-US" sz="2000" dirty="0" smtClean="0">
                <a:latin typeface="Garamond" panose="02020404030301010803" pitchFamily="18" charset="0"/>
              </a:rPr>
              <a:t>A first step: Annotated Court Reporter Project. How can we let go of our bound court reporters? What options are available? What new practice will we need to adopt to replace notes in marginalia?</a:t>
            </a:r>
            <a:endParaRPr lang="en-CA" altLang="en-US" sz="20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65329C26-39B5-8841-BCCE-7581D59DEC17}" type="slidenum">
              <a:rPr lang="en-US" smtClean="0"/>
              <a:t>28</a:t>
            </a:fld>
            <a:endParaRPr lang="en-US"/>
          </a:p>
        </p:txBody>
      </p:sp>
    </p:spTree>
    <p:extLst>
      <p:ext uri="{BB962C8B-B14F-4D97-AF65-F5344CB8AC3E}">
        <p14:creationId xmlns:p14="http://schemas.microsoft.com/office/powerpoint/2010/main" val="277810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 </a:t>
            </a:r>
            <a:r>
              <a:rPr lang="en-CA" dirty="0" err="1" smtClean="0"/>
              <a:t>eTrial</a:t>
            </a:r>
            <a:endParaRPr lang="en-US" dirty="0"/>
          </a:p>
        </p:txBody>
      </p:sp>
      <p:sp>
        <p:nvSpPr>
          <p:cNvPr id="3" name="Content Placeholder 2"/>
          <p:cNvSpPr>
            <a:spLocks noGrp="1"/>
          </p:cNvSpPr>
          <p:nvPr>
            <p:ph idx="1"/>
          </p:nvPr>
        </p:nvSpPr>
        <p:spPr>
          <a:xfrm>
            <a:off x="932688" y="2093977"/>
            <a:ext cx="7315200" cy="4144264"/>
          </a:xfrm>
        </p:spPr>
        <p:txBody>
          <a:bodyPr/>
          <a:lstStyle/>
          <a:p>
            <a:r>
              <a:rPr lang="en-US" altLang="en-US" sz="2000" dirty="0" smtClean="0">
                <a:latin typeface="Garamond" panose="02020404030301010803" pitchFamily="18" charset="0"/>
              </a:rPr>
              <a:t>What </a:t>
            </a:r>
            <a:r>
              <a:rPr lang="en-US" altLang="en-US" sz="2000" dirty="0">
                <a:latin typeface="Garamond" panose="02020404030301010803" pitchFamily="18" charset="0"/>
              </a:rPr>
              <a:t>format should the information be in?</a:t>
            </a:r>
          </a:p>
          <a:p>
            <a:pPr lvl="1"/>
            <a:r>
              <a:rPr lang="en-US" altLang="en-US" sz="2000" dirty="0">
                <a:latin typeface="Garamond" panose="02020404030301010803" pitchFamily="18" charset="0"/>
              </a:rPr>
              <a:t>The information should be searchable and indexed.  A choice to be made between native documents, individual PDFs, Single PDF, or PDF Portfolio.</a:t>
            </a:r>
          </a:p>
          <a:p>
            <a:endParaRPr lang="en-US" altLang="en-US" sz="2000" dirty="0">
              <a:latin typeface="Garamond" panose="02020404030301010803" pitchFamily="18" charset="0"/>
            </a:endParaRPr>
          </a:p>
          <a:p>
            <a:r>
              <a:rPr lang="en-US" altLang="en-US" sz="2000" dirty="0">
                <a:latin typeface="Garamond" panose="02020404030301010803" pitchFamily="18" charset="0"/>
              </a:rPr>
              <a:t>What tools should we use?</a:t>
            </a:r>
          </a:p>
          <a:p>
            <a:pPr lvl="1"/>
            <a:r>
              <a:rPr lang="en-US" altLang="en-US" sz="2000" dirty="0">
                <a:latin typeface="Garamond" panose="02020404030301010803" pitchFamily="18" charset="0"/>
              </a:rPr>
              <a:t>Counsel’s own work laptop, special dedicated laptops, </a:t>
            </a:r>
            <a:r>
              <a:rPr lang="en-US" altLang="en-US" sz="2000" dirty="0" smtClean="0">
                <a:latin typeface="Garamond" panose="02020404030301010803" pitchFamily="18" charset="0"/>
              </a:rPr>
              <a:t>or tablets </a:t>
            </a:r>
            <a:r>
              <a:rPr lang="en-US" altLang="en-US" sz="2000" dirty="0">
                <a:latin typeface="Garamond" panose="02020404030301010803" pitchFamily="18" charset="0"/>
              </a:rPr>
              <a:t>(iPad or Surface Pro</a:t>
            </a:r>
            <a:r>
              <a:rPr lang="en-US" altLang="en-US" sz="2000" dirty="0" smtClean="0">
                <a:latin typeface="Garamond" panose="02020404030301010803" pitchFamily="18" charset="0"/>
              </a:rPr>
              <a:t>).</a:t>
            </a:r>
            <a:endParaRPr lang="en-US" altLang="en-US" sz="2000" dirty="0">
              <a:latin typeface="Garamond" panose="02020404030301010803" pitchFamily="18" charset="0"/>
            </a:endParaRPr>
          </a:p>
          <a:p>
            <a:endParaRPr lang="en-US" altLang="en-US" sz="2000" dirty="0">
              <a:latin typeface="Garamond" panose="02020404030301010803" pitchFamily="18" charset="0"/>
            </a:endParaRPr>
          </a:p>
          <a:p>
            <a:r>
              <a:rPr lang="en-US" altLang="en-US" sz="2000" dirty="0">
                <a:latin typeface="Garamond" panose="02020404030301010803" pitchFamily="18" charset="0"/>
              </a:rPr>
              <a:t>Other considerations: Ease of use, ability to store information locally (Internet-free), </a:t>
            </a:r>
            <a:r>
              <a:rPr lang="en-US" altLang="en-US" sz="2000" dirty="0" smtClean="0">
                <a:latin typeface="Garamond" panose="02020404030301010803" pitchFamily="18" charset="0"/>
              </a:rPr>
              <a:t>redundancy</a:t>
            </a:r>
            <a:r>
              <a:rPr lang="en-CA" altLang="en-US" sz="2000" dirty="0" smtClean="0">
                <a:latin typeface="Garamond" panose="02020404030301010803" pitchFamily="18" charset="0"/>
              </a:rPr>
              <a:t>, Internet tethering</a:t>
            </a:r>
            <a:r>
              <a:rPr lang="en-CA" altLang="en-US" sz="2000" dirty="0">
                <a:latin typeface="Garamond" panose="02020404030301010803" pitchFamily="18" charset="0"/>
              </a:rPr>
              <a:t>.</a:t>
            </a:r>
            <a:r>
              <a:rPr lang="en-CA" altLang="en-US" sz="2000" dirty="0" smtClean="0">
                <a:latin typeface="Garamond" panose="02020404030301010803" pitchFamily="18" charset="0"/>
              </a:rPr>
              <a:t> </a:t>
            </a:r>
            <a:endParaRPr lang="en-CA" altLang="en-US" sz="2000" dirty="0">
              <a:latin typeface="Garamond" panose="02020404030301010803" pitchFamily="18" charset="0"/>
            </a:endParaRPr>
          </a:p>
          <a:p>
            <a:endParaRPr lang="en-CA" altLang="en-US" sz="20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65329C26-39B5-8841-BCCE-7581D59DEC17}" type="slidenum">
              <a:rPr lang="en-US" smtClean="0"/>
              <a:t>29</a:t>
            </a:fld>
            <a:endParaRPr lang="en-US"/>
          </a:p>
        </p:txBody>
      </p:sp>
    </p:spTree>
    <p:extLst>
      <p:ext uri="{BB962C8B-B14F-4D97-AF65-F5344CB8AC3E}">
        <p14:creationId xmlns:p14="http://schemas.microsoft.com/office/powerpoint/2010/main" val="381977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smtClean="0"/>
              <a:t>Duty of Competence</a:t>
            </a:r>
            <a:endParaRPr lang="en-US" dirty="0"/>
          </a:p>
        </p:txBody>
      </p:sp>
      <p:sp>
        <p:nvSpPr>
          <p:cNvPr id="8" name="Text Placeholder 7"/>
          <p:cNvSpPr>
            <a:spLocks noGrp="1"/>
          </p:cNvSpPr>
          <p:nvPr>
            <p:ph idx="1"/>
          </p:nvPr>
        </p:nvSpPr>
        <p:spPr/>
        <p:txBody>
          <a:bodyPr/>
          <a:lstStyle/>
          <a:p>
            <a:r>
              <a:rPr lang="en-CA" dirty="0"/>
              <a:t>Reasonable basic technological proficiency is part of a lawyer’s duty of competence.</a:t>
            </a:r>
          </a:p>
          <a:p>
            <a:r>
              <a:rPr lang="en-CA" dirty="0"/>
              <a:t>Must </a:t>
            </a:r>
            <a:r>
              <a:rPr lang="en-CA" dirty="0" smtClean="0"/>
              <a:t>understand, for instance, </a:t>
            </a:r>
            <a:r>
              <a:rPr lang="en-CA" dirty="0"/>
              <a:t>what social media are and how they are used in society.</a:t>
            </a:r>
          </a:p>
          <a:p>
            <a:r>
              <a:rPr lang="en-CA" dirty="0"/>
              <a:t>Must ask </a:t>
            </a:r>
            <a:r>
              <a:rPr lang="en-CA" dirty="0" smtClean="0"/>
              <a:t>questions such as:</a:t>
            </a:r>
            <a:endParaRPr lang="en-CA" dirty="0"/>
          </a:p>
          <a:p>
            <a:pPr lvl="2"/>
            <a:r>
              <a:rPr lang="en-CA" dirty="0" smtClean="0"/>
              <a:t>How </a:t>
            </a:r>
            <a:r>
              <a:rPr lang="en-CA" dirty="0"/>
              <a:t>can technology help/impede my work?</a:t>
            </a:r>
          </a:p>
          <a:p>
            <a:pPr lvl="2"/>
            <a:r>
              <a:rPr lang="en-CA" dirty="0" smtClean="0"/>
              <a:t>Do </a:t>
            </a:r>
            <a:r>
              <a:rPr lang="en-CA" i="1" dirty="0"/>
              <a:t>we</a:t>
            </a:r>
            <a:r>
              <a:rPr lang="en-CA" dirty="0"/>
              <a:t> have relevant information on social media?</a:t>
            </a:r>
          </a:p>
          <a:p>
            <a:pPr lvl="2"/>
            <a:r>
              <a:rPr lang="en-CA" dirty="0"/>
              <a:t>Do </a:t>
            </a:r>
            <a:r>
              <a:rPr lang="en-CA" i="1" dirty="0"/>
              <a:t>they</a:t>
            </a:r>
            <a:r>
              <a:rPr lang="en-CA" dirty="0"/>
              <a:t> have relevant information on social media</a:t>
            </a:r>
            <a:r>
              <a:rPr lang="en-CA" dirty="0" smtClean="0"/>
              <a:t>?</a:t>
            </a:r>
          </a:p>
          <a:p>
            <a:pPr marL="0" indent="0" algn="ctr">
              <a:buNone/>
            </a:pPr>
            <a:endParaRPr lang="en-CA" dirty="0" smtClean="0"/>
          </a:p>
          <a:p>
            <a:pPr marL="0" indent="0" algn="ctr">
              <a:buNone/>
            </a:pPr>
            <a:r>
              <a:rPr lang="en-CA" dirty="0" smtClean="0"/>
              <a:t>It </a:t>
            </a:r>
            <a:r>
              <a:rPr lang="en-CA" dirty="0"/>
              <a:t>cannot be dismissed as “that thing the kids do”</a:t>
            </a:r>
          </a:p>
          <a:p>
            <a:endParaRPr lang="en-US" dirty="0" smtClean="0"/>
          </a:p>
        </p:txBody>
      </p:sp>
      <p:sp>
        <p:nvSpPr>
          <p:cNvPr id="3" name="Slide Number Placeholder 2"/>
          <p:cNvSpPr>
            <a:spLocks noGrp="1"/>
          </p:cNvSpPr>
          <p:nvPr>
            <p:ph type="sldNum" sz="quarter" idx="12"/>
          </p:nvPr>
        </p:nvSpPr>
        <p:spPr/>
        <p:txBody>
          <a:bodyPr/>
          <a:lstStyle/>
          <a:p>
            <a:fld id="{65329C26-39B5-8841-BCCE-7581D59DEC17}" type="slidenum">
              <a:rPr lang="en-US" smtClean="0"/>
              <a:t>3</a:t>
            </a:fld>
            <a:endParaRPr lang="en-US"/>
          </a:p>
        </p:txBody>
      </p:sp>
    </p:spTree>
    <p:extLst>
      <p:ext uri="{BB962C8B-B14F-4D97-AF65-F5344CB8AC3E}">
        <p14:creationId xmlns:p14="http://schemas.microsoft.com/office/powerpoint/2010/main" val="2860103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considerations</a:t>
            </a:r>
            <a:endParaRPr lang="en-US" dirty="0"/>
          </a:p>
        </p:txBody>
      </p:sp>
      <p:sp>
        <p:nvSpPr>
          <p:cNvPr id="3" name="Content Placeholder 2"/>
          <p:cNvSpPr>
            <a:spLocks noGrp="1"/>
          </p:cNvSpPr>
          <p:nvPr>
            <p:ph idx="1"/>
          </p:nvPr>
        </p:nvSpPr>
        <p:spPr>
          <a:xfrm>
            <a:off x="932688" y="2093976"/>
            <a:ext cx="7315200" cy="4151181"/>
          </a:xfrm>
        </p:spPr>
        <p:txBody>
          <a:bodyPr/>
          <a:lstStyle/>
          <a:p>
            <a:endParaRPr lang="en-CA" dirty="0" smtClean="0"/>
          </a:p>
          <a:p>
            <a:r>
              <a:rPr lang="en-CA" dirty="0" smtClean="0"/>
              <a:t>Conviviality: Strive for simplicity and intuitiveness</a:t>
            </a:r>
          </a:p>
          <a:p>
            <a:r>
              <a:rPr lang="en-CA" dirty="0" smtClean="0"/>
              <a:t>Secure end user buy-in: consult &amp; engage</a:t>
            </a:r>
          </a:p>
          <a:p>
            <a:r>
              <a:rPr lang="en-CA" dirty="0" smtClean="0"/>
              <a:t>Test it out</a:t>
            </a:r>
          </a:p>
          <a:p>
            <a:r>
              <a:rPr lang="en-CA" dirty="0" smtClean="0"/>
              <a:t>Help them organize their digital practice</a:t>
            </a:r>
          </a:p>
          <a:p>
            <a:r>
              <a:rPr lang="en-CA" dirty="0" smtClean="0"/>
              <a:t>One application per task, not 12</a:t>
            </a:r>
          </a:p>
          <a:p>
            <a:r>
              <a:rPr lang="en-CA" dirty="0" smtClean="0"/>
              <a:t>Interoperability</a:t>
            </a:r>
          </a:p>
          <a:p>
            <a:r>
              <a:rPr lang="en-CA" dirty="0" smtClean="0"/>
              <a:t>Business continuity/disaster recovery</a:t>
            </a:r>
          </a:p>
          <a:p>
            <a:r>
              <a:rPr lang="en-CA" dirty="0" smtClean="0"/>
              <a:t>Security</a:t>
            </a:r>
            <a:endParaRPr lang="en-US" dirty="0"/>
          </a:p>
        </p:txBody>
      </p:sp>
      <p:sp>
        <p:nvSpPr>
          <p:cNvPr id="4" name="Slide Number Placeholder 3"/>
          <p:cNvSpPr>
            <a:spLocks noGrp="1"/>
          </p:cNvSpPr>
          <p:nvPr>
            <p:ph type="sldNum" sz="quarter" idx="12"/>
          </p:nvPr>
        </p:nvSpPr>
        <p:spPr/>
        <p:txBody>
          <a:bodyPr/>
          <a:lstStyle/>
          <a:p>
            <a:fld id="{65329C26-39B5-8841-BCCE-7581D59DEC17}" type="slidenum">
              <a:rPr lang="en-US" smtClean="0"/>
              <a:t>30</a:t>
            </a:fld>
            <a:endParaRPr lang="en-US"/>
          </a:p>
        </p:txBody>
      </p:sp>
    </p:spTree>
    <p:extLst>
      <p:ext uri="{BB962C8B-B14F-4D97-AF65-F5344CB8AC3E}">
        <p14:creationId xmlns:p14="http://schemas.microsoft.com/office/powerpoint/2010/main" val="110558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688" y="1215958"/>
            <a:ext cx="7315200" cy="5000016"/>
          </a:xfrm>
        </p:spPr>
        <p:txBody>
          <a:bodyPr anchor="t"/>
          <a:lstStyle/>
          <a:p>
            <a:pPr marL="0" indent="0" algn="ctr">
              <a:buNone/>
            </a:pPr>
            <a:endParaRPr lang="en-CA" dirty="0" smtClean="0"/>
          </a:p>
          <a:p>
            <a:pPr marL="0" indent="0" algn="ctr">
              <a:buNone/>
            </a:pPr>
            <a:r>
              <a:rPr lang="en-CA" dirty="0" smtClean="0"/>
              <a:t>Jean-</a:t>
            </a:r>
            <a:r>
              <a:rPr lang="en-CA" dirty="0" err="1" smtClean="0"/>
              <a:t>Sébastien</a:t>
            </a:r>
            <a:r>
              <a:rPr lang="en-CA" dirty="0" smtClean="0"/>
              <a:t> Rochon</a:t>
            </a:r>
          </a:p>
          <a:p>
            <a:pPr marL="0" indent="0" algn="ctr">
              <a:buNone/>
            </a:pPr>
            <a:r>
              <a:rPr lang="en-CA" sz="1800" dirty="0" smtClean="0"/>
              <a:t>Department of Justice Canada</a:t>
            </a:r>
          </a:p>
          <a:p>
            <a:pPr marL="0" indent="0" algn="ctr">
              <a:buNone/>
            </a:pPr>
            <a:r>
              <a:rPr lang="en-CA" sz="1800" dirty="0" smtClean="0"/>
              <a:t>National Litigation Sector</a:t>
            </a:r>
          </a:p>
          <a:p>
            <a:pPr marL="0" indent="0" algn="ctr">
              <a:buNone/>
            </a:pPr>
            <a:r>
              <a:rPr lang="en-CA" sz="1800" dirty="0" smtClean="0"/>
              <a:t>National eDiscovery and Litigation Support Services</a:t>
            </a:r>
            <a:endParaRPr lang="en-CA" dirty="0" smtClean="0"/>
          </a:p>
          <a:p>
            <a:pPr marL="0" indent="0" algn="ctr">
              <a:buNone/>
            </a:pPr>
            <a:r>
              <a:rPr lang="en-CA" dirty="0" smtClean="0"/>
              <a:t>(613) 960-4933</a:t>
            </a:r>
          </a:p>
          <a:p>
            <a:pPr marL="0" indent="0" algn="ctr">
              <a:buNone/>
            </a:pPr>
            <a:r>
              <a:rPr lang="en-CA" dirty="0" smtClean="0">
                <a:hlinkClick r:id="rId2"/>
              </a:rPr>
              <a:t>jrochon@justice.gc.ca</a:t>
            </a:r>
            <a:endParaRPr lang="en-CA" dirty="0" smtClean="0"/>
          </a:p>
          <a:p>
            <a:pPr marL="0" indent="0" algn="ctr">
              <a:buNone/>
            </a:pPr>
            <a:endParaRPr lang="en-CA" dirty="0"/>
          </a:p>
          <a:p>
            <a:pPr marL="0" indent="0" algn="ctr">
              <a:buNone/>
            </a:pPr>
            <a:endParaRPr lang="en-CA" dirty="0" smtClean="0"/>
          </a:p>
          <a:p>
            <a:pPr marL="0" indent="0" algn="ctr">
              <a:buNone/>
            </a:pPr>
            <a:endParaRPr lang="en-CA" dirty="0"/>
          </a:p>
          <a:p>
            <a:pPr marL="0" indent="0" algn="ctr">
              <a:buNone/>
            </a:pPr>
            <a:r>
              <a:rPr lang="en-CA" sz="1400" i="1" dirty="0" smtClean="0"/>
              <a:t>Views expressed in this presentation are my own.</a:t>
            </a:r>
          </a:p>
          <a:p>
            <a:pPr marL="0" indent="0" algn="ctr">
              <a:buNone/>
            </a:pPr>
            <a:r>
              <a:rPr lang="en-CA" sz="1400" i="1" dirty="0" smtClean="0"/>
              <a:t>References to specific products does not constitute endorsement of the product</a:t>
            </a:r>
          </a:p>
          <a:p>
            <a:pPr marL="0" indent="0" algn="ctr">
              <a:buNone/>
            </a:pPr>
            <a:r>
              <a:rPr lang="en-CA" sz="1400" i="1" dirty="0" smtClean="0"/>
              <a:t>by the Department of Justice or myself.</a:t>
            </a:r>
          </a:p>
        </p:txBody>
      </p:sp>
      <p:sp>
        <p:nvSpPr>
          <p:cNvPr id="4" name="Slide Number Placeholder 3"/>
          <p:cNvSpPr>
            <a:spLocks noGrp="1"/>
          </p:cNvSpPr>
          <p:nvPr>
            <p:ph type="sldNum" sz="quarter" idx="12"/>
          </p:nvPr>
        </p:nvSpPr>
        <p:spPr/>
        <p:txBody>
          <a:bodyPr/>
          <a:lstStyle/>
          <a:p>
            <a:fld id="{65329C26-39B5-8841-BCCE-7581D59DEC17}" type="slidenum">
              <a:rPr lang="en-US" smtClean="0"/>
              <a:t>31</a:t>
            </a:fld>
            <a:endParaRPr lang="en-US"/>
          </a:p>
        </p:txBody>
      </p:sp>
    </p:spTree>
    <p:extLst>
      <p:ext uri="{BB962C8B-B14F-4D97-AF65-F5344CB8AC3E}">
        <p14:creationId xmlns:p14="http://schemas.microsoft.com/office/powerpoint/2010/main" val="266379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a “Digital Litigator”?</a:t>
            </a:r>
            <a:endParaRPr lang="en-US" dirty="0"/>
          </a:p>
        </p:txBody>
      </p:sp>
      <p:sp>
        <p:nvSpPr>
          <p:cNvPr id="3" name="Content Placeholder 2"/>
          <p:cNvSpPr>
            <a:spLocks noGrp="1"/>
          </p:cNvSpPr>
          <p:nvPr>
            <p:ph idx="1"/>
          </p:nvPr>
        </p:nvSpPr>
        <p:spPr/>
        <p:txBody>
          <a:bodyPr/>
          <a:lstStyle/>
          <a:p>
            <a:pPr marL="0" indent="0">
              <a:buNone/>
            </a:pPr>
            <a:r>
              <a:rPr lang="en-CA" dirty="0" smtClean="0"/>
              <a:t>The digital litigator:</a:t>
            </a:r>
          </a:p>
          <a:p>
            <a:pPr marL="355600" lvl="2" indent="-355600"/>
            <a:r>
              <a:rPr lang="en-CA" dirty="0" smtClean="0"/>
              <a:t>takes full advantage of the benefits of working digitally; and</a:t>
            </a:r>
          </a:p>
          <a:p>
            <a:pPr marL="355600" lvl="2" indent="-355600"/>
            <a:r>
              <a:rPr lang="en-CA" dirty="0" smtClean="0"/>
              <a:t>presents its case digitally.</a:t>
            </a:r>
          </a:p>
          <a:p>
            <a:endParaRPr lang="en-CA" dirty="0"/>
          </a:p>
          <a:p>
            <a:pPr marL="0" indent="0" algn="ctr">
              <a:buNone/>
            </a:pPr>
            <a:r>
              <a:rPr lang="en-CA" sz="2200" dirty="0" smtClean="0"/>
              <a:t>Court documents</a:t>
            </a:r>
          </a:p>
          <a:p>
            <a:pPr marL="0" indent="0" algn="ctr">
              <a:buNone/>
            </a:pPr>
            <a:r>
              <a:rPr lang="en-CA" sz="2200" dirty="0" smtClean="0"/>
              <a:t>Pleadings</a:t>
            </a:r>
          </a:p>
          <a:p>
            <a:pPr marL="0" indent="0" algn="ctr">
              <a:buNone/>
            </a:pPr>
            <a:r>
              <a:rPr lang="en-CA" sz="2200" dirty="0" smtClean="0"/>
              <a:t>Documentary evidence</a:t>
            </a:r>
          </a:p>
          <a:p>
            <a:pPr marL="0" indent="0" algn="ctr">
              <a:buNone/>
            </a:pPr>
            <a:r>
              <a:rPr lang="en-CA" sz="2200" dirty="0" smtClean="0"/>
              <a:t>Notes taken during a hearing</a:t>
            </a:r>
          </a:p>
          <a:p>
            <a:pPr marL="0" indent="0" algn="ctr">
              <a:buNone/>
            </a:pPr>
            <a:r>
              <a:rPr lang="en-CA" sz="2200" dirty="0" smtClean="0"/>
              <a:t>Online research on the fly</a:t>
            </a:r>
            <a:endParaRPr lang="en-US" sz="2200" dirty="0"/>
          </a:p>
        </p:txBody>
      </p:sp>
      <p:sp>
        <p:nvSpPr>
          <p:cNvPr id="4" name="Slide Number Placeholder 3"/>
          <p:cNvSpPr>
            <a:spLocks noGrp="1"/>
          </p:cNvSpPr>
          <p:nvPr>
            <p:ph type="sldNum" sz="quarter" idx="12"/>
          </p:nvPr>
        </p:nvSpPr>
        <p:spPr/>
        <p:txBody>
          <a:bodyPr/>
          <a:lstStyle/>
          <a:p>
            <a:fld id="{65329C26-39B5-8841-BCCE-7581D59DEC17}" type="slidenum">
              <a:rPr lang="en-US" smtClean="0"/>
              <a:t>4</a:t>
            </a:fld>
            <a:endParaRPr lang="en-US"/>
          </a:p>
        </p:txBody>
      </p:sp>
    </p:spTree>
    <p:extLst>
      <p:ext uri="{BB962C8B-B14F-4D97-AF65-F5344CB8AC3E}">
        <p14:creationId xmlns:p14="http://schemas.microsoft.com/office/powerpoint/2010/main" val="427710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688" y="2093977"/>
            <a:ext cx="7315200" cy="4103624"/>
          </a:xfrm>
        </p:spPr>
        <p:txBody>
          <a:bodyPr/>
          <a:lstStyle/>
          <a:p>
            <a:r>
              <a:rPr lang="fr-CA" altLang="en-US" sz="2000" dirty="0" err="1">
                <a:latin typeface="Garamond" panose="02020404030301010803" pitchFamily="18" charset="0"/>
              </a:rPr>
              <a:t>Counsel</a:t>
            </a:r>
            <a:r>
              <a:rPr lang="fr-CA" altLang="en-US" sz="2000" dirty="0">
                <a:latin typeface="Garamond" panose="02020404030301010803" pitchFamily="18" charset="0"/>
              </a:rPr>
              <a:t> scan </a:t>
            </a:r>
            <a:r>
              <a:rPr lang="fr-CA" altLang="en-US" sz="2000" dirty="0" err="1">
                <a:latin typeface="Garamond" panose="02020404030301010803" pitchFamily="18" charset="0"/>
              </a:rPr>
              <a:t>pleadings</a:t>
            </a:r>
            <a:r>
              <a:rPr lang="fr-CA" altLang="en-US" sz="2000" dirty="0">
                <a:latin typeface="Garamond" panose="02020404030301010803" pitchFamily="18" charset="0"/>
              </a:rPr>
              <a:t> or </a:t>
            </a:r>
            <a:r>
              <a:rPr lang="fr-CA" altLang="en-US" sz="2000" dirty="0" err="1">
                <a:latin typeface="Garamond" panose="02020404030301010803" pitchFamily="18" charset="0"/>
              </a:rPr>
              <a:t>print</a:t>
            </a:r>
            <a:r>
              <a:rPr lang="fr-CA" altLang="en-US" sz="2000" dirty="0">
                <a:latin typeface="Garamond" panose="02020404030301010803" pitchFamily="18" charset="0"/>
              </a:rPr>
              <a:t> </a:t>
            </a:r>
            <a:r>
              <a:rPr lang="fr-CA" altLang="en-US" sz="2000" dirty="0" err="1">
                <a:latin typeface="Garamond" panose="02020404030301010803" pitchFamily="18" charset="0"/>
              </a:rPr>
              <a:t>them</a:t>
            </a:r>
            <a:r>
              <a:rPr lang="fr-CA" altLang="en-US" sz="2000" dirty="0">
                <a:latin typeface="Garamond" panose="02020404030301010803" pitchFamily="18" charset="0"/>
              </a:rPr>
              <a:t> </a:t>
            </a:r>
            <a:r>
              <a:rPr lang="fr-CA" altLang="en-US" sz="2000" dirty="0" err="1">
                <a:latin typeface="Garamond" panose="02020404030301010803" pitchFamily="18" charset="0"/>
              </a:rPr>
              <a:t>directly</a:t>
            </a:r>
            <a:r>
              <a:rPr lang="fr-CA" altLang="en-US" sz="2000" dirty="0">
                <a:latin typeface="Garamond" panose="02020404030301010803" pitchFamily="18" charset="0"/>
              </a:rPr>
              <a:t> to PDF, </a:t>
            </a:r>
            <a:r>
              <a:rPr lang="en-CA" altLang="en-US" sz="2000" dirty="0">
                <a:latin typeface="Garamond" panose="02020404030301010803" pitchFamily="18" charset="0"/>
              </a:rPr>
              <a:t>store them on</a:t>
            </a:r>
            <a:r>
              <a:rPr lang="fr-CA" altLang="en-US" sz="2000" dirty="0">
                <a:latin typeface="Garamond" panose="02020404030301010803" pitchFamily="18" charset="0"/>
              </a:rPr>
              <a:t> </a:t>
            </a:r>
            <a:r>
              <a:rPr lang="fr-CA" altLang="en-US" sz="2000" dirty="0" err="1">
                <a:latin typeface="Garamond" panose="02020404030301010803" pitchFamily="18" charset="0"/>
              </a:rPr>
              <a:t>their</a:t>
            </a:r>
            <a:r>
              <a:rPr lang="fr-CA" altLang="en-US" sz="2000" dirty="0">
                <a:latin typeface="Garamond" panose="02020404030301010803" pitchFamily="18" charset="0"/>
              </a:rPr>
              <a:t> laptop, and use Acrobat Reader to </a:t>
            </a:r>
            <a:r>
              <a:rPr lang="fr-CA" altLang="en-US" sz="2000" dirty="0" err="1">
                <a:latin typeface="Garamond" panose="02020404030301010803" pitchFamily="18" charset="0"/>
              </a:rPr>
              <a:t>view</a:t>
            </a:r>
            <a:r>
              <a:rPr lang="fr-CA" altLang="en-US" sz="2000" dirty="0">
                <a:latin typeface="Garamond" panose="02020404030301010803" pitchFamily="18" charset="0"/>
              </a:rPr>
              <a:t> the documents.</a:t>
            </a:r>
          </a:p>
          <a:p>
            <a:r>
              <a:rPr lang="fr-CA" altLang="en-US" sz="2000" dirty="0" smtClean="0">
                <a:latin typeface="Garamond" panose="02020404030301010803" pitchFamily="18" charset="0"/>
              </a:rPr>
              <a:t>PowerPoint </a:t>
            </a:r>
            <a:r>
              <a:rPr lang="fr-CA" altLang="en-US" sz="2000" dirty="0" err="1">
                <a:latin typeface="Garamond" panose="02020404030301010803" pitchFamily="18" charset="0"/>
              </a:rPr>
              <a:t>may</a:t>
            </a:r>
            <a:r>
              <a:rPr lang="fr-CA" altLang="en-US" sz="2000" dirty="0">
                <a:latin typeface="Garamond" panose="02020404030301010803" pitchFamily="18" charset="0"/>
              </a:rPr>
              <a:t> </a:t>
            </a:r>
            <a:r>
              <a:rPr lang="fr-CA" altLang="en-US" sz="2000" dirty="0" err="1">
                <a:latin typeface="Garamond" panose="02020404030301010803" pitchFamily="18" charset="0"/>
              </a:rPr>
              <a:t>be</a:t>
            </a:r>
            <a:r>
              <a:rPr lang="fr-CA" altLang="en-US" sz="2000" dirty="0">
                <a:latin typeface="Garamond" panose="02020404030301010803" pitchFamily="18" charset="0"/>
              </a:rPr>
              <a:t> </a:t>
            </a:r>
            <a:r>
              <a:rPr lang="fr-CA" altLang="en-US" sz="2000" dirty="0" err="1">
                <a:latin typeface="Garamond" panose="02020404030301010803" pitchFamily="18" charset="0"/>
              </a:rPr>
              <a:t>used</a:t>
            </a:r>
            <a:r>
              <a:rPr lang="fr-CA" altLang="en-US" sz="2000" dirty="0">
                <a:latin typeface="Garamond" panose="02020404030301010803" pitchFamily="18" charset="0"/>
              </a:rPr>
              <a:t> to </a:t>
            </a:r>
            <a:r>
              <a:rPr lang="fr-CA" altLang="en-US" sz="2000" dirty="0" err="1">
                <a:latin typeface="Garamond" panose="02020404030301010803" pitchFamily="18" charset="0"/>
              </a:rPr>
              <a:t>make</a:t>
            </a:r>
            <a:r>
              <a:rPr lang="fr-CA" altLang="en-US" sz="2000" dirty="0">
                <a:latin typeface="Garamond" panose="02020404030301010803" pitchFamily="18" charset="0"/>
              </a:rPr>
              <a:t> </a:t>
            </a:r>
            <a:r>
              <a:rPr lang="fr-CA" altLang="en-US" sz="2000" dirty="0" err="1">
                <a:latin typeface="Garamond" panose="02020404030301010803" pitchFamily="18" charset="0"/>
              </a:rPr>
              <a:t>presentations</a:t>
            </a:r>
            <a:r>
              <a:rPr lang="fr-CA" altLang="en-US" sz="2000" dirty="0">
                <a:latin typeface="Garamond" panose="02020404030301010803" pitchFamily="18" charset="0"/>
              </a:rPr>
              <a:t> </a:t>
            </a:r>
            <a:r>
              <a:rPr lang="en-CA" altLang="en-US" sz="2000" dirty="0">
                <a:latin typeface="Garamond" panose="02020404030301010803" pitchFamily="18" charset="0"/>
              </a:rPr>
              <a:t>in </a:t>
            </a:r>
            <a:r>
              <a:rPr lang="fr-CA" altLang="en-US" sz="2000" dirty="0">
                <a:latin typeface="Garamond" panose="02020404030301010803" pitchFamily="18" charset="0"/>
              </a:rPr>
              <a:t>Court.</a:t>
            </a:r>
          </a:p>
          <a:p>
            <a:r>
              <a:rPr lang="fr-CA" altLang="en-US" sz="2000" dirty="0" smtClean="0">
                <a:latin typeface="Garamond" panose="02020404030301010803" pitchFamily="18" charset="0"/>
              </a:rPr>
              <a:t>E</a:t>
            </a:r>
            <a:r>
              <a:rPr lang="en-CA" altLang="en-US" sz="2000" dirty="0" err="1">
                <a:latin typeface="Garamond" panose="02020404030301010803" pitchFamily="18" charset="0"/>
              </a:rPr>
              <a:t>ven</a:t>
            </a:r>
            <a:r>
              <a:rPr lang="en-CA" altLang="en-US" sz="2000" dirty="0">
                <a:latin typeface="Garamond" panose="02020404030301010803" pitchFamily="18" charset="0"/>
              </a:rPr>
              <a:t> so, litigators</a:t>
            </a:r>
            <a:r>
              <a:rPr lang="fr-CA" altLang="en-US" sz="2000" dirty="0">
                <a:latin typeface="Garamond" panose="02020404030301010803" pitchFamily="18" charset="0"/>
              </a:rPr>
              <a:t> </a:t>
            </a:r>
            <a:r>
              <a:rPr lang="en-CA" altLang="en-US" sz="2000" dirty="0">
                <a:latin typeface="Garamond" panose="02020404030301010803" pitchFamily="18" charset="0"/>
              </a:rPr>
              <a:t>continue to</a:t>
            </a:r>
            <a:r>
              <a:rPr lang="fr-CA" altLang="en-US" sz="2000" dirty="0">
                <a:latin typeface="Garamond" panose="02020404030301010803" pitchFamily="18" charset="0"/>
              </a:rPr>
              <a:t> </a:t>
            </a:r>
            <a:r>
              <a:rPr lang="fr-CA" altLang="en-US" sz="2000" dirty="0" err="1">
                <a:latin typeface="Garamond" panose="02020404030301010803" pitchFamily="18" charset="0"/>
              </a:rPr>
              <a:t>bring</a:t>
            </a:r>
            <a:r>
              <a:rPr lang="fr-CA" altLang="en-US" sz="2000" dirty="0">
                <a:latin typeface="Garamond" panose="02020404030301010803" pitchFamily="18" charset="0"/>
              </a:rPr>
              <a:t> </a:t>
            </a:r>
            <a:r>
              <a:rPr lang="fr-CA" altLang="en-US" sz="2000" dirty="0" err="1">
                <a:latin typeface="Garamond" panose="02020404030301010803" pitchFamily="18" charset="0"/>
              </a:rPr>
              <a:t>paper</a:t>
            </a:r>
            <a:r>
              <a:rPr lang="fr-CA" altLang="en-US" sz="2000" dirty="0">
                <a:latin typeface="Garamond" panose="02020404030301010803" pitchFamily="18" charset="0"/>
              </a:rPr>
              <a:t> copies (</a:t>
            </a:r>
            <a:r>
              <a:rPr lang="fr-CA" altLang="en-US" sz="2000" dirty="0" err="1">
                <a:latin typeface="Garamond" panose="02020404030301010803" pitchFamily="18" charset="0"/>
              </a:rPr>
              <a:t>just</a:t>
            </a:r>
            <a:r>
              <a:rPr lang="fr-CA" altLang="en-US" sz="2000" dirty="0">
                <a:latin typeface="Garamond" panose="02020404030301010803" pitchFamily="18" charset="0"/>
              </a:rPr>
              <a:t> in case).</a:t>
            </a:r>
          </a:p>
          <a:p>
            <a:r>
              <a:rPr lang="fr-CA" altLang="en-US" sz="2000" dirty="0" err="1" smtClean="0">
                <a:latin typeface="Garamond" panose="02020404030301010803" pitchFamily="18" charset="0"/>
              </a:rPr>
              <a:t>There’s</a:t>
            </a:r>
            <a:r>
              <a:rPr lang="fr-CA" altLang="en-US" sz="2000" dirty="0" smtClean="0">
                <a:latin typeface="Garamond" panose="02020404030301010803" pitchFamily="18" charset="0"/>
              </a:rPr>
              <a:t> </a:t>
            </a:r>
            <a:r>
              <a:rPr lang="fr-CA" altLang="en-US" sz="2000" dirty="0">
                <a:latin typeface="Garamond" panose="02020404030301010803" pitchFamily="18" charset="0"/>
              </a:rPr>
              <a:t>no </a:t>
            </a:r>
            <a:r>
              <a:rPr lang="fr-CA" altLang="en-US" sz="2000" dirty="0" err="1">
                <a:latin typeface="Garamond" panose="02020404030301010803" pitchFamily="18" charset="0"/>
              </a:rPr>
              <a:t>common</a:t>
            </a:r>
            <a:r>
              <a:rPr lang="fr-CA" altLang="en-US" sz="2000" dirty="0">
                <a:latin typeface="Garamond" panose="02020404030301010803" pitchFamily="18" charset="0"/>
              </a:rPr>
              <a:t> or </a:t>
            </a:r>
            <a:r>
              <a:rPr lang="fr-CA" altLang="en-US" sz="2000" dirty="0" err="1">
                <a:latin typeface="Garamond" panose="02020404030301010803" pitchFamily="18" charset="0"/>
              </a:rPr>
              <a:t>recommended</a:t>
            </a:r>
            <a:r>
              <a:rPr lang="fr-CA" altLang="en-US" sz="2000" dirty="0">
                <a:latin typeface="Garamond" panose="02020404030301010803" pitchFamily="18" charset="0"/>
              </a:rPr>
              <a:t> practice </a:t>
            </a:r>
            <a:r>
              <a:rPr lang="en-CA" altLang="en-US" sz="2000" dirty="0" smtClean="0">
                <a:latin typeface="Garamond" panose="02020404030301010803" pitchFamily="18" charset="0"/>
              </a:rPr>
              <a:t>concerning </a:t>
            </a:r>
            <a:r>
              <a:rPr lang="en-CA" altLang="en-US" sz="2000" dirty="0">
                <a:latin typeface="Garamond" panose="02020404030301010803" pitchFamily="18" charset="0"/>
              </a:rPr>
              <a:t>using electronic documents and tools at trial.</a:t>
            </a:r>
            <a:endParaRPr lang="fr-CA" altLang="en-US" sz="2000" dirty="0">
              <a:latin typeface="Garamond" panose="02020404030301010803" pitchFamily="18" charset="0"/>
            </a:endParaRPr>
          </a:p>
          <a:p>
            <a:r>
              <a:rPr lang="fr-CA" altLang="en-US" sz="2000" dirty="0" err="1" smtClean="0">
                <a:latin typeface="Garamond" panose="02020404030301010803" pitchFamily="18" charset="0"/>
              </a:rPr>
              <a:t>Documentary</a:t>
            </a:r>
            <a:r>
              <a:rPr lang="fr-CA" altLang="en-US" sz="2000" dirty="0" smtClean="0">
                <a:latin typeface="Garamond" panose="02020404030301010803" pitchFamily="18" charset="0"/>
              </a:rPr>
              <a:t> </a:t>
            </a:r>
            <a:r>
              <a:rPr lang="fr-CA" altLang="en-US" sz="2000" dirty="0" err="1">
                <a:latin typeface="Garamond" panose="02020404030301010803" pitchFamily="18" charset="0"/>
              </a:rPr>
              <a:t>evidence</a:t>
            </a:r>
            <a:r>
              <a:rPr lang="fr-CA" altLang="en-US" sz="2000" dirty="0">
                <a:latin typeface="Garamond" panose="02020404030301010803" pitchFamily="18" charset="0"/>
              </a:rPr>
              <a:t> </a:t>
            </a:r>
            <a:r>
              <a:rPr lang="fr-CA" altLang="en-US" sz="2000" dirty="0" err="1">
                <a:latin typeface="Garamond" panose="02020404030301010803" pitchFamily="18" charset="0"/>
              </a:rPr>
              <a:t>can</a:t>
            </a:r>
            <a:r>
              <a:rPr lang="fr-CA" altLang="en-US" sz="2000" dirty="0">
                <a:latin typeface="Garamond" panose="02020404030301010803" pitchFamily="18" charset="0"/>
              </a:rPr>
              <a:t> </a:t>
            </a:r>
            <a:r>
              <a:rPr lang="fr-CA" altLang="en-US" sz="2000" dirty="0" err="1">
                <a:latin typeface="Garamond" panose="02020404030301010803" pitchFamily="18" charset="0"/>
              </a:rPr>
              <a:t>be</a:t>
            </a:r>
            <a:r>
              <a:rPr lang="fr-CA" altLang="en-US" sz="2000" dirty="0">
                <a:latin typeface="Garamond" panose="02020404030301010803" pitchFamily="18" charset="0"/>
              </a:rPr>
              <a:t> </a:t>
            </a:r>
            <a:r>
              <a:rPr lang="fr-CA" altLang="en-US" sz="2000" dirty="0" err="1">
                <a:latin typeface="Garamond" panose="02020404030301010803" pitchFamily="18" charset="0"/>
              </a:rPr>
              <a:t>scanned</a:t>
            </a:r>
            <a:r>
              <a:rPr lang="fr-CA" altLang="en-US" sz="2000" dirty="0">
                <a:latin typeface="Garamond" panose="02020404030301010803" pitchFamily="18" charset="0"/>
              </a:rPr>
              <a:t>. If </a:t>
            </a:r>
            <a:r>
              <a:rPr lang="fr-CA" altLang="en-US" sz="2000" dirty="0" err="1">
                <a:latin typeface="Garamond" panose="02020404030301010803" pitchFamily="18" charset="0"/>
              </a:rPr>
              <a:t>produced</a:t>
            </a:r>
            <a:r>
              <a:rPr lang="fr-CA" altLang="en-US" sz="2000" dirty="0">
                <a:latin typeface="Garamond" panose="02020404030301010803" pitchFamily="18" charset="0"/>
              </a:rPr>
              <a:t> out of </a:t>
            </a:r>
            <a:r>
              <a:rPr lang="fr-CA" altLang="en-US" sz="2000" dirty="0" smtClean="0">
                <a:latin typeface="Garamond" panose="02020404030301010803" pitchFamily="18" charset="0"/>
              </a:rPr>
              <a:t>a document </a:t>
            </a:r>
            <a:r>
              <a:rPr lang="fr-CA" altLang="en-US" sz="2000" dirty="0" err="1" smtClean="0">
                <a:latin typeface="Garamond" panose="02020404030301010803" pitchFamily="18" charset="0"/>
              </a:rPr>
              <a:t>review</a:t>
            </a:r>
            <a:r>
              <a:rPr lang="fr-CA" altLang="en-US" sz="2000" dirty="0" smtClean="0">
                <a:latin typeface="Garamond" panose="02020404030301010803" pitchFamily="18" charset="0"/>
              </a:rPr>
              <a:t> </a:t>
            </a:r>
            <a:r>
              <a:rPr lang="fr-CA" altLang="en-US" sz="2000" dirty="0" err="1" smtClean="0">
                <a:latin typeface="Garamond" panose="02020404030301010803" pitchFamily="18" charset="0"/>
              </a:rPr>
              <a:t>platform</a:t>
            </a:r>
            <a:r>
              <a:rPr lang="fr-CA" altLang="en-US" sz="2000" dirty="0" smtClean="0">
                <a:latin typeface="Garamond" panose="02020404030301010803" pitchFamily="18" charset="0"/>
              </a:rPr>
              <a:t>, </a:t>
            </a:r>
            <a:r>
              <a:rPr lang="fr-CA" altLang="en-US" sz="2000" dirty="0" err="1">
                <a:latin typeface="Garamond" panose="02020404030301010803" pitchFamily="18" charset="0"/>
              </a:rPr>
              <a:t>it</a:t>
            </a:r>
            <a:r>
              <a:rPr lang="fr-CA" altLang="en-US" sz="2000" dirty="0">
                <a:latin typeface="Garamond" panose="02020404030301010803" pitchFamily="18" charset="0"/>
              </a:rPr>
              <a:t> </a:t>
            </a:r>
            <a:r>
              <a:rPr lang="fr-CA" altLang="en-US" sz="2000" dirty="0" err="1">
                <a:latin typeface="Garamond" panose="02020404030301010803" pitchFamily="18" charset="0"/>
              </a:rPr>
              <a:t>may</a:t>
            </a:r>
            <a:r>
              <a:rPr lang="fr-CA" altLang="en-US" sz="2000" dirty="0">
                <a:latin typeface="Garamond" panose="02020404030301010803" pitchFamily="18" charset="0"/>
              </a:rPr>
              <a:t> </a:t>
            </a:r>
            <a:r>
              <a:rPr lang="fr-CA" altLang="en-US" sz="2000" dirty="0" err="1">
                <a:latin typeface="Garamond" panose="02020404030301010803" pitchFamily="18" charset="0"/>
              </a:rPr>
              <a:t>be</a:t>
            </a:r>
            <a:r>
              <a:rPr lang="fr-CA" altLang="en-US" sz="2000" dirty="0">
                <a:latin typeface="Garamond" panose="02020404030301010803" pitchFamily="18" charset="0"/>
              </a:rPr>
              <a:t> in TIFF </a:t>
            </a:r>
            <a:r>
              <a:rPr lang="fr-CA" altLang="en-US" sz="2000" dirty="0" smtClean="0">
                <a:latin typeface="Garamond" panose="02020404030301010803" pitchFamily="18" charset="0"/>
              </a:rPr>
              <a:t>format </a:t>
            </a:r>
            <a:r>
              <a:rPr lang="fr-CA" altLang="en-US" sz="2000" dirty="0" err="1" smtClean="0">
                <a:latin typeface="Garamond" panose="02020404030301010803" pitchFamily="18" charset="0"/>
              </a:rPr>
              <a:t>with</a:t>
            </a:r>
            <a:r>
              <a:rPr lang="fr-CA" altLang="en-US" sz="2000" dirty="0" smtClean="0">
                <a:latin typeface="Garamond" panose="02020404030301010803" pitchFamily="18" charset="0"/>
              </a:rPr>
              <a:t> Bates </a:t>
            </a:r>
            <a:r>
              <a:rPr lang="fr-CA" altLang="en-US" sz="2000" dirty="0" err="1" smtClean="0">
                <a:latin typeface="Garamond" panose="02020404030301010803" pitchFamily="18" charset="0"/>
              </a:rPr>
              <a:t>stamps</a:t>
            </a:r>
            <a:r>
              <a:rPr lang="fr-CA" altLang="en-US" sz="2000" dirty="0" smtClean="0">
                <a:latin typeface="Garamond" panose="02020404030301010803" pitchFamily="18" charset="0"/>
              </a:rPr>
              <a:t>.</a:t>
            </a:r>
            <a:endParaRPr lang="fr-CA" altLang="en-US" sz="2000" dirty="0">
              <a:latin typeface="Garamond" panose="02020404030301010803" pitchFamily="18" charset="0"/>
            </a:endParaRPr>
          </a:p>
          <a:p>
            <a:r>
              <a:rPr lang="fr-CA" altLang="en-US" sz="2000" dirty="0" smtClean="0">
                <a:latin typeface="Garamond" panose="02020404030301010803" pitchFamily="18" charset="0"/>
              </a:rPr>
              <a:t>In </a:t>
            </a:r>
            <a:r>
              <a:rPr lang="fr-CA" altLang="en-US" sz="2000" dirty="0" err="1" smtClean="0">
                <a:latin typeface="Garamond" panose="02020404030301010803" pitchFamily="18" charset="0"/>
              </a:rPr>
              <a:t>some</a:t>
            </a:r>
            <a:r>
              <a:rPr lang="fr-CA" altLang="en-US" sz="2000" dirty="0" smtClean="0">
                <a:latin typeface="Garamond" panose="02020404030301010803" pitchFamily="18" charset="0"/>
              </a:rPr>
              <a:t> cases, </a:t>
            </a:r>
            <a:r>
              <a:rPr lang="fr-CA" altLang="en-US" sz="2000" dirty="0" err="1">
                <a:latin typeface="Garamond" panose="02020404030301010803" pitchFamily="18" charset="0"/>
              </a:rPr>
              <a:t>we</a:t>
            </a:r>
            <a:r>
              <a:rPr lang="fr-CA" altLang="en-US" sz="2000" dirty="0">
                <a:latin typeface="Garamond" panose="02020404030301010803" pitchFamily="18" charset="0"/>
              </a:rPr>
              <a:t> </a:t>
            </a:r>
            <a:r>
              <a:rPr lang="fr-CA" altLang="en-US" sz="2000" dirty="0" err="1" smtClean="0">
                <a:latin typeface="Garamond" panose="02020404030301010803" pitchFamily="18" charset="0"/>
              </a:rPr>
              <a:t>bring</a:t>
            </a:r>
            <a:r>
              <a:rPr lang="fr-CA" altLang="en-US" sz="2000" dirty="0" smtClean="0">
                <a:latin typeface="Garamond" panose="02020404030301010803" pitchFamily="18" charset="0"/>
              </a:rPr>
              <a:t> the </a:t>
            </a:r>
            <a:r>
              <a:rPr lang="fr-CA" altLang="en-US" sz="2000" dirty="0" err="1" smtClean="0">
                <a:latin typeface="Garamond" panose="02020404030301010803" pitchFamily="18" charset="0"/>
              </a:rPr>
              <a:t>entire</a:t>
            </a:r>
            <a:r>
              <a:rPr lang="fr-CA" altLang="en-US" sz="2000" dirty="0" smtClean="0">
                <a:latin typeface="Garamond" panose="02020404030301010803" pitchFamily="18" charset="0"/>
              </a:rPr>
              <a:t> set of </a:t>
            </a:r>
            <a:r>
              <a:rPr lang="fr-CA" altLang="en-US" sz="2000" dirty="0" err="1" smtClean="0">
                <a:latin typeface="Garamond" panose="02020404030301010803" pitchFamily="18" charset="0"/>
              </a:rPr>
              <a:t>documentary</a:t>
            </a:r>
            <a:r>
              <a:rPr lang="fr-CA" altLang="en-US" sz="2000" dirty="0" smtClean="0">
                <a:latin typeface="Garamond" panose="02020404030301010803" pitchFamily="18" charset="0"/>
              </a:rPr>
              <a:t> </a:t>
            </a:r>
            <a:r>
              <a:rPr lang="fr-CA" altLang="en-US" sz="2000" dirty="0" err="1" smtClean="0">
                <a:latin typeface="Garamond" panose="02020404030301010803" pitchFamily="18" charset="0"/>
              </a:rPr>
              <a:t>evidence</a:t>
            </a:r>
            <a:r>
              <a:rPr lang="fr-CA" altLang="en-US" sz="2000" dirty="0" smtClean="0">
                <a:latin typeface="Garamond" panose="02020404030301010803" pitchFamily="18" charset="0"/>
              </a:rPr>
              <a:t> </a:t>
            </a:r>
            <a:r>
              <a:rPr lang="fr-CA" altLang="en-US" sz="2000" dirty="0" err="1" smtClean="0">
                <a:latin typeface="Garamond" panose="02020404030301010803" pitchFamily="18" charset="0"/>
              </a:rPr>
              <a:t>with</a:t>
            </a:r>
            <a:r>
              <a:rPr lang="fr-CA" altLang="en-US" sz="2000" dirty="0" smtClean="0">
                <a:latin typeface="Garamond" panose="02020404030301010803" pitchFamily="18" charset="0"/>
              </a:rPr>
              <a:t> us in a </a:t>
            </a:r>
            <a:r>
              <a:rPr lang="fr-CA" altLang="en-US" sz="2000" dirty="0" err="1" smtClean="0">
                <a:latin typeface="Garamond" panose="02020404030301010803" pitchFamily="18" charset="0"/>
              </a:rPr>
              <a:t>standalone</a:t>
            </a:r>
            <a:r>
              <a:rPr lang="fr-CA" altLang="en-US" sz="2000" dirty="0" smtClean="0">
                <a:latin typeface="Garamond" panose="02020404030301010803" pitchFamily="18" charset="0"/>
              </a:rPr>
              <a:t> </a:t>
            </a:r>
            <a:r>
              <a:rPr lang="fr-CA" altLang="en-US" sz="2000" dirty="0" err="1" smtClean="0">
                <a:latin typeface="Garamond" panose="02020404030301010803" pitchFamily="18" charset="0"/>
              </a:rPr>
              <a:t>database</a:t>
            </a:r>
            <a:r>
              <a:rPr lang="fr-CA" altLang="en-US" sz="2000" dirty="0" smtClean="0">
                <a:latin typeface="Garamond" panose="02020404030301010803" pitchFamily="18" charset="0"/>
              </a:rPr>
              <a:t> not </a:t>
            </a:r>
            <a:r>
              <a:rPr lang="fr-CA" altLang="en-US" sz="2000" dirty="0" err="1" smtClean="0">
                <a:latin typeface="Garamond" panose="02020404030301010803" pitchFamily="18" charset="0"/>
              </a:rPr>
              <a:t>requiring</a:t>
            </a:r>
            <a:r>
              <a:rPr lang="fr-CA" altLang="en-US" sz="2000" dirty="0" smtClean="0">
                <a:latin typeface="Garamond" panose="02020404030301010803" pitchFamily="18" charset="0"/>
              </a:rPr>
              <a:t> Internet </a:t>
            </a:r>
            <a:r>
              <a:rPr lang="fr-CA" altLang="en-US" sz="2000" dirty="0" err="1" smtClean="0">
                <a:latin typeface="Garamond" panose="02020404030301010803" pitchFamily="18" charset="0"/>
              </a:rPr>
              <a:t>access</a:t>
            </a:r>
            <a:r>
              <a:rPr lang="fr-CA" altLang="en-US" sz="2000" dirty="0" smtClean="0">
                <a:latin typeface="Garamond" panose="02020404030301010803" pitchFamily="18" charset="0"/>
              </a:rPr>
              <a:t>.</a:t>
            </a:r>
            <a:endParaRPr lang="fr-CA" altLang="en-US" sz="2000"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fld id="{65329C26-39B5-8841-BCCE-7581D59DEC17}" type="slidenum">
              <a:rPr lang="en-US" smtClean="0"/>
              <a:t>5</a:t>
            </a:fld>
            <a:endParaRPr lang="en-US"/>
          </a:p>
        </p:txBody>
      </p:sp>
      <p:sp>
        <p:nvSpPr>
          <p:cNvPr id="5" name="Title 4"/>
          <p:cNvSpPr>
            <a:spLocks noGrp="1"/>
          </p:cNvSpPr>
          <p:nvPr>
            <p:ph type="title"/>
          </p:nvPr>
        </p:nvSpPr>
        <p:spPr/>
        <p:txBody>
          <a:bodyPr/>
          <a:lstStyle/>
          <a:p>
            <a:r>
              <a:rPr lang="en-CA" dirty="0" smtClean="0"/>
              <a:t>Our current “digital” practice</a:t>
            </a:r>
            <a:endParaRPr lang="en-US" dirty="0"/>
          </a:p>
        </p:txBody>
      </p:sp>
    </p:spTree>
    <p:extLst>
      <p:ext uri="{BB962C8B-B14F-4D97-AF65-F5344CB8AC3E}">
        <p14:creationId xmlns:p14="http://schemas.microsoft.com/office/powerpoint/2010/main" val="412186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you get there?</a:t>
            </a:r>
            <a:endParaRPr lang="en-US" dirty="0"/>
          </a:p>
        </p:txBody>
      </p:sp>
      <p:sp>
        <p:nvSpPr>
          <p:cNvPr id="3" name="Content Placeholder 2"/>
          <p:cNvSpPr>
            <a:spLocks noGrp="1"/>
          </p:cNvSpPr>
          <p:nvPr>
            <p:ph idx="1"/>
          </p:nvPr>
        </p:nvSpPr>
        <p:spPr>
          <a:xfrm>
            <a:off x="932688" y="2093977"/>
            <a:ext cx="7315200" cy="4123944"/>
          </a:xfrm>
        </p:spPr>
        <p:txBody>
          <a:bodyPr/>
          <a:lstStyle/>
          <a:p>
            <a:endParaRPr lang="en-CA" sz="1400" dirty="0" smtClean="0"/>
          </a:p>
          <a:p>
            <a:r>
              <a:rPr lang="en-CA" dirty="0" smtClean="0"/>
              <a:t>Make it possible to become digital</a:t>
            </a:r>
            <a:endParaRPr lang="en-US" dirty="0" smtClean="0"/>
          </a:p>
          <a:p>
            <a:endParaRPr lang="en-CA" dirty="0"/>
          </a:p>
          <a:p>
            <a:r>
              <a:rPr lang="en-CA" dirty="0" smtClean="0"/>
              <a:t>Create a sense of urgency towards to digital</a:t>
            </a:r>
          </a:p>
          <a:p>
            <a:endParaRPr lang="en-CA" dirty="0"/>
          </a:p>
          <a:p>
            <a:r>
              <a:rPr lang="en-CA" dirty="0" smtClean="0"/>
              <a:t>Show what others (within and outside the organization) are doing</a:t>
            </a:r>
          </a:p>
          <a:p>
            <a:endParaRPr lang="en-CA" dirty="0"/>
          </a:p>
          <a:p>
            <a:r>
              <a:rPr lang="en-CA" dirty="0" smtClean="0"/>
              <a:t>Talk about success stories </a:t>
            </a:r>
            <a:r>
              <a:rPr lang="en-CA" i="1" dirty="0" smtClean="0"/>
              <a:t>and</a:t>
            </a:r>
            <a:r>
              <a:rPr lang="en-CA" dirty="0" smtClean="0"/>
              <a:t> failures (and what to do about those)</a:t>
            </a:r>
          </a:p>
        </p:txBody>
      </p:sp>
      <p:sp>
        <p:nvSpPr>
          <p:cNvPr id="4" name="Slide Number Placeholder 3"/>
          <p:cNvSpPr>
            <a:spLocks noGrp="1"/>
          </p:cNvSpPr>
          <p:nvPr>
            <p:ph type="sldNum" sz="quarter" idx="12"/>
          </p:nvPr>
        </p:nvSpPr>
        <p:spPr/>
        <p:txBody>
          <a:bodyPr/>
          <a:lstStyle/>
          <a:p>
            <a:fld id="{65329C26-39B5-8841-BCCE-7581D59DEC17}" type="slidenum">
              <a:rPr lang="en-US" smtClean="0"/>
              <a:t>6</a:t>
            </a:fld>
            <a:endParaRPr lang="en-US"/>
          </a:p>
        </p:txBody>
      </p:sp>
    </p:spTree>
    <p:extLst>
      <p:ext uri="{BB962C8B-B14F-4D97-AF65-F5344CB8AC3E}">
        <p14:creationId xmlns:p14="http://schemas.microsoft.com/office/powerpoint/2010/main" val="1946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Enable digital work: the Digital Workspace</a:t>
            </a:r>
            <a:endParaRPr lang="en-US" dirty="0"/>
          </a:p>
        </p:txBody>
      </p:sp>
      <p:sp>
        <p:nvSpPr>
          <p:cNvPr id="3" name="Content Placeholder 2"/>
          <p:cNvSpPr>
            <a:spLocks noGrp="1"/>
          </p:cNvSpPr>
          <p:nvPr>
            <p:ph idx="1"/>
          </p:nvPr>
        </p:nvSpPr>
        <p:spPr/>
        <p:txBody>
          <a:bodyPr/>
          <a:lstStyle/>
          <a:p>
            <a:r>
              <a:rPr lang="en-CA" sz="2200" dirty="0" smtClean="0"/>
              <a:t>A Department-wide project, the Digital Workspace aims to </a:t>
            </a:r>
            <a:r>
              <a:rPr lang="en-US" sz="2200" dirty="0"/>
              <a:t>help </a:t>
            </a:r>
            <a:r>
              <a:rPr lang="en-US" sz="2200" dirty="0" smtClean="0"/>
              <a:t>us organize</a:t>
            </a:r>
            <a:r>
              <a:rPr lang="en-US" sz="2200" dirty="0"/>
              <a:t>, manage, share and communicate information across the Department</a:t>
            </a:r>
            <a:r>
              <a:rPr lang="en-US" sz="2200" dirty="0" smtClean="0"/>
              <a:t>.</a:t>
            </a:r>
          </a:p>
          <a:p>
            <a:r>
              <a:rPr lang="en-CA" sz="2200" b="1" dirty="0" err="1" smtClean="0"/>
              <a:t>JustMe</a:t>
            </a:r>
            <a:r>
              <a:rPr lang="en-CA" sz="2200" b="1" dirty="0" smtClean="0"/>
              <a:t>:</a:t>
            </a:r>
            <a:r>
              <a:rPr lang="en-CA" sz="2200" dirty="0" smtClean="0"/>
              <a:t> personal site complete with newsfeed, blog and document library that will eventually replace the personal network drive.</a:t>
            </a:r>
          </a:p>
          <a:p>
            <a:r>
              <a:rPr lang="en-CA" sz="2200" b="1" dirty="0" smtClean="0"/>
              <a:t>Collaboration sites:</a:t>
            </a:r>
            <a:r>
              <a:rPr lang="en-CA" sz="2200" dirty="0" smtClean="0"/>
              <a:t> </a:t>
            </a:r>
            <a:r>
              <a:rPr lang="en-US" sz="2200" dirty="0"/>
              <a:t>to store and share documents and other content with people and groups across the department. Document libraries have full version control, optimized document search features and backup</a:t>
            </a:r>
            <a:r>
              <a:rPr lang="en-US" sz="2200" dirty="0" smtClean="0"/>
              <a:t>. Will replace the </a:t>
            </a:r>
            <a:r>
              <a:rPr lang="en-US" sz="2200" dirty="0"/>
              <a:t>s</a:t>
            </a:r>
            <a:r>
              <a:rPr lang="en-US" sz="2200" dirty="0" smtClean="0"/>
              <a:t>hared drives. </a:t>
            </a:r>
          </a:p>
        </p:txBody>
      </p:sp>
      <p:sp>
        <p:nvSpPr>
          <p:cNvPr id="4" name="Slide Number Placeholder 3"/>
          <p:cNvSpPr>
            <a:spLocks noGrp="1"/>
          </p:cNvSpPr>
          <p:nvPr>
            <p:ph type="sldNum" sz="quarter" idx="12"/>
          </p:nvPr>
        </p:nvSpPr>
        <p:spPr/>
        <p:txBody>
          <a:bodyPr/>
          <a:lstStyle/>
          <a:p>
            <a:fld id="{65329C26-39B5-8841-BCCE-7581D59DEC17}" type="slidenum">
              <a:rPr lang="en-US" smtClean="0"/>
              <a:t>7</a:t>
            </a:fld>
            <a:endParaRPr lang="en-US"/>
          </a:p>
        </p:txBody>
      </p:sp>
    </p:spTree>
    <p:extLst>
      <p:ext uri="{BB962C8B-B14F-4D97-AF65-F5344CB8AC3E}">
        <p14:creationId xmlns:p14="http://schemas.microsoft.com/office/powerpoint/2010/main" val="262582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329C26-39B5-8841-BCCE-7581D59DEC17}" type="slidenum">
              <a:rPr lang="en-US" smtClean="0"/>
              <a:t>8</a:t>
            </a:fld>
            <a:endParaRPr lang="en-US"/>
          </a:p>
        </p:txBody>
      </p:sp>
      <p:pic>
        <p:nvPicPr>
          <p:cNvPr id="5" name="Picture 4"/>
          <p:cNvPicPr>
            <a:picLocks noChangeAspect="1"/>
          </p:cNvPicPr>
          <p:nvPr/>
        </p:nvPicPr>
        <p:blipFill>
          <a:blip r:embed="rId2"/>
          <a:stretch>
            <a:fillRect/>
          </a:stretch>
        </p:blipFill>
        <p:spPr>
          <a:xfrm>
            <a:off x="518160" y="999808"/>
            <a:ext cx="7945675" cy="5096192"/>
          </a:xfrm>
          <a:prstGeom prst="rect">
            <a:avLst/>
          </a:prstGeom>
        </p:spPr>
      </p:pic>
    </p:spTree>
    <p:extLst>
      <p:ext uri="{BB962C8B-B14F-4D97-AF65-F5344CB8AC3E}">
        <p14:creationId xmlns:p14="http://schemas.microsoft.com/office/powerpoint/2010/main" val="354821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Keep it electronic</a:t>
            </a:r>
            <a:endParaRPr lang="en-US" dirty="0"/>
          </a:p>
        </p:txBody>
      </p:sp>
      <p:sp>
        <p:nvSpPr>
          <p:cNvPr id="3" name="Content Placeholder 2"/>
          <p:cNvSpPr>
            <a:spLocks noGrp="1"/>
          </p:cNvSpPr>
          <p:nvPr>
            <p:ph idx="1"/>
          </p:nvPr>
        </p:nvSpPr>
        <p:spPr>
          <a:xfrm>
            <a:off x="932688" y="2093977"/>
            <a:ext cx="7315200" cy="4262374"/>
          </a:xfrm>
        </p:spPr>
        <p:txBody>
          <a:bodyPr/>
          <a:lstStyle/>
          <a:p>
            <a:r>
              <a:rPr lang="en-CA" dirty="0"/>
              <a:t>To maximize our ability to demonstrate the integrity and its authenticity of documents</a:t>
            </a:r>
          </a:p>
          <a:p>
            <a:r>
              <a:rPr lang="en-CA" dirty="0"/>
              <a:t>To make review and analysis faster and cheaper</a:t>
            </a:r>
          </a:p>
          <a:p>
            <a:endParaRPr lang="en-CA" dirty="0"/>
          </a:p>
          <a:p>
            <a:pPr marL="0" indent="0" algn="ctr">
              <a:buNone/>
            </a:pPr>
            <a:r>
              <a:rPr lang="en-CA" b="1" dirty="0"/>
              <a:t>Collect </a:t>
            </a:r>
            <a:r>
              <a:rPr lang="en-CA" b="1" dirty="0" smtClean="0"/>
              <a:t>electronically stored information (ESI) in a </a:t>
            </a:r>
            <a:r>
              <a:rPr lang="en-CA" b="1" dirty="0"/>
              <a:t>forensically-sound fashion</a:t>
            </a:r>
          </a:p>
          <a:p>
            <a:endParaRPr lang="en-US" altLang="en-US" dirty="0"/>
          </a:p>
          <a:p>
            <a:r>
              <a:rPr lang="en-US" altLang="en-US" dirty="0"/>
              <a:t>i.e. without altering the documents integrity including its metadata.</a:t>
            </a:r>
          </a:p>
          <a:p>
            <a:r>
              <a:rPr lang="en-US" altLang="en-US" dirty="0"/>
              <a:t>Special tools are required to this end.</a:t>
            </a:r>
            <a:endParaRPr lang="en-US" dirty="0"/>
          </a:p>
        </p:txBody>
      </p:sp>
      <p:sp>
        <p:nvSpPr>
          <p:cNvPr id="4" name="Slide Number Placeholder 3"/>
          <p:cNvSpPr>
            <a:spLocks noGrp="1"/>
          </p:cNvSpPr>
          <p:nvPr>
            <p:ph type="sldNum" sz="quarter" idx="12"/>
          </p:nvPr>
        </p:nvSpPr>
        <p:spPr/>
        <p:txBody>
          <a:bodyPr/>
          <a:lstStyle/>
          <a:p>
            <a:fld id="{65329C26-39B5-8841-BCCE-7581D59DEC17}" type="slidenum">
              <a:rPr lang="en-US" smtClean="0"/>
              <a:t>9</a:t>
            </a:fld>
            <a:endParaRPr lang="en-US"/>
          </a:p>
        </p:txBody>
      </p:sp>
    </p:spTree>
    <p:extLst>
      <p:ext uri="{BB962C8B-B14F-4D97-AF65-F5344CB8AC3E}">
        <p14:creationId xmlns:p14="http://schemas.microsoft.com/office/powerpoint/2010/main" val="3389763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TotalTime>
  <Words>1310</Words>
  <Application>Microsoft Office PowerPoint</Application>
  <PresentationFormat>On-screen Show (4:3)</PresentationFormat>
  <Paragraphs>202</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Times New Roman</vt:lpstr>
      <vt:lpstr>Office Theme</vt:lpstr>
      <vt:lpstr>The Digital Litigator: Throwing Away the Binders and the Briefcases</vt:lpstr>
      <vt:lpstr>Modernity</vt:lpstr>
      <vt:lpstr>Duty of Competence</vt:lpstr>
      <vt:lpstr>What’s a “Digital Litigator”?</vt:lpstr>
      <vt:lpstr>Our current “digital” practice</vt:lpstr>
      <vt:lpstr>How do you get there?</vt:lpstr>
      <vt:lpstr>Enable digital work: the Digital Workspace</vt:lpstr>
      <vt:lpstr>PowerPoint Presentation</vt:lpstr>
      <vt:lpstr>Keep it electronic</vt:lpstr>
      <vt:lpstr>Filter it electronically</vt:lpstr>
      <vt:lpstr>PowerPoint Presentation</vt:lpstr>
      <vt:lpstr>Review it electronically</vt:lpstr>
      <vt:lpstr>Review it electronically</vt:lpstr>
      <vt:lpstr>PowerPoint Presentation</vt:lpstr>
      <vt:lpstr>PowerPoint Presentation</vt:lpstr>
      <vt:lpstr>Analyze it electronically</vt:lpstr>
      <vt:lpstr>PowerPoint Presentation</vt:lpstr>
      <vt:lpstr>PowerPoint Presentation</vt:lpstr>
      <vt:lpstr>Present it electronically</vt:lpstr>
      <vt:lpstr>Trial Presentation</vt:lpstr>
      <vt:lpstr>Trial Presentation</vt:lpstr>
      <vt:lpstr>Trial Presentation</vt:lpstr>
      <vt:lpstr>Mobile Courtroom</vt:lpstr>
      <vt:lpstr>PowerPoint Presentation</vt:lpstr>
      <vt:lpstr>PowerPoint Presentation</vt:lpstr>
      <vt:lpstr>PowerPoint Presentation</vt:lpstr>
      <vt:lpstr>Mobile Courtroom – Best Practices</vt:lpstr>
      <vt:lpstr>Next Step: eTrial</vt:lpstr>
      <vt:lpstr>Next Step: eTrial</vt:lpstr>
      <vt:lpstr>Final considerations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Jean-Sébastien Rochon</dc:creator>
  <cp:lastModifiedBy>Jessica Symons</cp:lastModifiedBy>
  <cp:revision>49</cp:revision>
  <dcterms:created xsi:type="dcterms:W3CDTF">2016-05-26T14:13:29Z</dcterms:created>
  <dcterms:modified xsi:type="dcterms:W3CDTF">2017-05-09T13:39:15Z</dcterms:modified>
</cp:coreProperties>
</file>