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317" r:id="rId2"/>
    <p:sldId id="1029" r:id="rId3"/>
    <p:sldId id="1107" r:id="rId4"/>
    <p:sldId id="1093" r:id="rId5"/>
    <p:sldId id="1094" r:id="rId6"/>
    <p:sldId id="1095" r:id="rId7"/>
    <p:sldId id="1092" r:id="rId8"/>
    <p:sldId id="1098" r:id="rId9"/>
    <p:sldId id="1096" r:id="rId10"/>
    <p:sldId id="1097" r:id="rId11"/>
    <p:sldId id="1110" r:id="rId12"/>
    <p:sldId id="1108" r:id="rId13"/>
    <p:sldId id="1109" r:id="rId14"/>
    <p:sldId id="1111" r:id="rId15"/>
    <p:sldId id="1112" r:id="rId16"/>
    <p:sldId id="1031" r:id="rId17"/>
    <p:sldId id="1079" r:id="rId18"/>
    <p:sldId id="1078" r:id="rId19"/>
    <p:sldId id="1080" r:id="rId20"/>
    <p:sldId id="1081" r:id="rId21"/>
    <p:sldId id="1082" r:id="rId22"/>
    <p:sldId id="1072" r:id="rId23"/>
    <p:sldId id="1073" r:id="rId24"/>
    <p:sldId id="1074" r:id="rId25"/>
    <p:sldId id="1075" r:id="rId26"/>
    <p:sldId id="1076" r:id="rId27"/>
    <p:sldId id="1083" r:id="rId28"/>
    <p:sldId id="1084" r:id="rId29"/>
    <p:sldId id="1085" r:id="rId30"/>
    <p:sldId id="1077" r:id="rId31"/>
    <p:sldId id="1086" r:id="rId32"/>
    <p:sldId id="1087" r:id="rId33"/>
    <p:sldId id="1123" r:id="rId34"/>
    <p:sldId id="1088" r:id="rId35"/>
    <p:sldId id="1113" r:id="rId36"/>
    <p:sldId id="1099" r:id="rId37"/>
    <p:sldId id="1120" r:id="rId38"/>
    <p:sldId id="1114" r:id="rId39"/>
    <p:sldId id="1115" r:id="rId40"/>
    <p:sldId id="1116" r:id="rId41"/>
    <p:sldId id="1117" r:id="rId42"/>
    <p:sldId id="1118" r:id="rId43"/>
    <p:sldId id="1119" r:id="rId44"/>
    <p:sldId id="1121" r:id="rId45"/>
    <p:sldId id="1122" r:id="rId46"/>
    <p:sldId id="1124" r:id="rId47"/>
    <p:sldId id="1125" r:id="rId48"/>
    <p:sldId id="1126" r:id="rId49"/>
    <p:sldId id="1127" r:id="rId50"/>
    <p:sldId id="1128" r:id="rId51"/>
    <p:sldId id="1129" r:id="rId52"/>
    <p:sldId id="1106" r:id="rId53"/>
    <p:sldId id="1131" r:id="rId54"/>
    <p:sldId id="1132" r:id="rId55"/>
    <p:sldId id="415"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0929"/>
  </p:normalViewPr>
  <p:slideViewPr>
    <p:cSldViewPr>
      <p:cViewPr varScale="1">
        <p:scale>
          <a:sx n="79" d="100"/>
          <a:sy n="79" d="100"/>
        </p:scale>
        <p:origin x="-120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3592"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03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00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003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03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003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FB931FA-BBC7-AE49-95CF-2440CB9E086D}" type="slidenum">
              <a:rPr lang="en-US"/>
              <a:pPr/>
              <a:t>‹#›</a:t>
            </a:fld>
            <a:endParaRPr lang="en-US"/>
          </a:p>
        </p:txBody>
      </p:sp>
    </p:spTree>
    <p:extLst>
      <p:ext uri="{BB962C8B-B14F-4D97-AF65-F5344CB8AC3E}">
        <p14:creationId xmlns:p14="http://schemas.microsoft.com/office/powerpoint/2010/main" val="19081843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mn-cs"/>
      </a:defRPr>
    </a:lvl1pPr>
    <a:lvl2pPr marL="457200" algn="l" rtl="0" fontAlgn="base">
      <a:spcBef>
        <a:spcPct val="30000"/>
      </a:spcBef>
      <a:spcAft>
        <a:spcPct val="0"/>
      </a:spcAft>
      <a:defRPr sz="1200" kern="1200">
        <a:solidFill>
          <a:schemeClr val="tx1"/>
        </a:solidFill>
        <a:latin typeface="Times" charset="0"/>
        <a:ea typeface="ＭＳ Ｐゴシック" charset="0"/>
        <a:cs typeface="+mn-cs"/>
      </a:defRPr>
    </a:lvl2pPr>
    <a:lvl3pPr marL="914400" algn="l" rtl="0" fontAlgn="base">
      <a:spcBef>
        <a:spcPct val="30000"/>
      </a:spcBef>
      <a:spcAft>
        <a:spcPct val="0"/>
      </a:spcAft>
      <a:defRPr sz="1200" kern="1200">
        <a:solidFill>
          <a:schemeClr val="tx1"/>
        </a:solidFill>
        <a:latin typeface="Times"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Mandated</a:t>
            </a:r>
            <a:r>
              <a:rPr lang="en-US" baseline="0" dirty="0" smtClean="0"/>
              <a:t> review – will happen and Liberals have emphasized it</a:t>
            </a:r>
            <a:endParaRPr lang="en-US" dirty="0"/>
          </a:p>
        </p:txBody>
      </p:sp>
      <p:sp>
        <p:nvSpPr>
          <p:cNvPr id="4" name="Slide Number Placeholder 3"/>
          <p:cNvSpPr>
            <a:spLocks noGrp="1"/>
          </p:cNvSpPr>
          <p:nvPr>
            <p:ph type="sldNum" sz="quarter" idx="10"/>
          </p:nvPr>
        </p:nvSpPr>
        <p:spPr/>
        <p:txBody>
          <a:bodyPr/>
          <a:lstStyle/>
          <a:p>
            <a:fld id="{DFB931FA-BBC7-AE49-95CF-2440CB9E086D}" type="slidenum">
              <a:rPr lang="en-US" smtClean="0"/>
              <a:pPr/>
              <a:t>8</a:t>
            </a:fld>
            <a:endParaRPr lang="en-US"/>
          </a:p>
        </p:txBody>
      </p:sp>
    </p:spTree>
    <p:extLst>
      <p:ext uri="{BB962C8B-B14F-4D97-AF65-F5344CB8AC3E}">
        <p14:creationId xmlns:p14="http://schemas.microsoft.com/office/powerpoint/2010/main" val="402307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514460-F407-3149-A236-DE32DF96B87D}" type="slidenum">
              <a:rPr lang="en-US"/>
              <a:pPr/>
              <a:t>‹#›</a:t>
            </a:fld>
            <a:endParaRPr lang="en-US"/>
          </a:p>
        </p:txBody>
      </p:sp>
    </p:spTree>
    <p:extLst>
      <p:ext uri="{BB962C8B-B14F-4D97-AF65-F5344CB8AC3E}">
        <p14:creationId xmlns:p14="http://schemas.microsoft.com/office/powerpoint/2010/main" val="92453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9FCF39-93CA-254B-ADF3-85675BF45596}" type="slidenum">
              <a:rPr lang="en-US"/>
              <a:pPr/>
              <a:t>‹#›</a:t>
            </a:fld>
            <a:endParaRPr lang="en-US"/>
          </a:p>
        </p:txBody>
      </p:sp>
    </p:spTree>
    <p:extLst>
      <p:ext uri="{BB962C8B-B14F-4D97-AF65-F5344CB8AC3E}">
        <p14:creationId xmlns:p14="http://schemas.microsoft.com/office/powerpoint/2010/main" val="133749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5A1311C-5627-3A4B-BD62-2D427C10C964}" type="slidenum">
              <a:rPr lang="en-US"/>
              <a:pPr/>
              <a:t>‹#›</a:t>
            </a:fld>
            <a:endParaRPr lang="en-US"/>
          </a:p>
        </p:txBody>
      </p:sp>
    </p:spTree>
    <p:extLst>
      <p:ext uri="{BB962C8B-B14F-4D97-AF65-F5344CB8AC3E}">
        <p14:creationId xmlns:p14="http://schemas.microsoft.com/office/powerpoint/2010/main" val="229513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0503A4-5A3A-6740-96F0-FF7304F7CC7E}" type="slidenum">
              <a:rPr lang="en-US"/>
              <a:pPr/>
              <a:t>‹#›</a:t>
            </a:fld>
            <a:endParaRPr lang="en-US"/>
          </a:p>
        </p:txBody>
      </p:sp>
    </p:spTree>
    <p:extLst>
      <p:ext uri="{BB962C8B-B14F-4D97-AF65-F5344CB8AC3E}">
        <p14:creationId xmlns:p14="http://schemas.microsoft.com/office/powerpoint/2010/main" val="33144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6D108F-7B9F-4F43-9596-1EDE2417870B}" type="slidenum">
              <a:rPr lang="en-US"/>
              <a:pPr/>
              <a:t>‹#›</a:t>
            </a:fld>
            <a:endParaRPr lang="en-US"/>
          </a:p>
        </p:txBody>
      </p:sp>
    </p:spTree>
    <p:extLst>
      <p:ext uri="{BB962C8B-B14F-4D97-AF65-F5344CB8AC3E}">
        <p14:creationId xmlns:p14="http://schemas.microsoft.com/office/powerpoint/2010/main" val="1269824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A8E54F-9572-F84C-A2D1-27E1284A3013}" type="slidenum">
              <a:rPr lang="en-US"/>
              <a:pPr/>
              <a:t>‹#›</a:t>
            </a:fld>
            <a:endParaRPr lang="en-US"/>
          </a:p>
        </p:txBody>
      </p:sp>
    </p:spTree>
    <p:extLst>
      <p:ext uri="{BB962C8B-B14F-4D97-AF65-F5344CB8AC3E}">
        <p14:creationId xmlns:p14="http://schemas.microsoft.com/office/powerpoint/2010/main" val="411327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C60A6D1-7B4E-9A49-8B48-1B56F194501F}" type="slidenum">
              <a:rPr lang="en-US"/>
              <a:pPr/>
              <a:t>‹#›</a:t>
            </a:fld>
            <a:endParaRPr lang="en-US"/>
          </a:p>
        </p:txBody>
      </p:sp>
    </p:spTree>
    <p:extLst>
      <p:ext uri="{BB962C8B-B14F-4D97-AF65-F5344CB8AC3E}">
        <p14:creationId xmlns:p14="http://schemas.microsoft.com/office/powerpoint/2010/main" val="113633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2546684-CE66-1F40-81EC-C2EDE755C0F9}" type="slidenum">
              <a:rPr lang="en-US"/>
              <a:pPr/>
              <a:t>‹#›</a:t>
            </a:fld>
            <a:endParaRPr lang="en-US"/>
          </a:p>
        </p:txBody>
      </p:sp>
    </p:spTree>
    <p:extLst>
      <p:ext uri="{BB962C8B-B14F-4D97-AF65-F5344CB8AC3E}">
        <p14:creationId xmlns:p14="http://schemas.microsoft.com/office/powerpoint/2010/main" val="288317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33B4F1-43C6-1E47-A676-80FBA28B32D1}" type="slidenum">
              <a:rPr lang="en-US"/>
              <a:pPr/>
              <a:t>‹#›</a:t>
            </a:fld>
            <a:endParaRPr lang="en-US"/>
          </a:p>
        </p:txBody>
      </p:sp>
    </p:spTree>
    <p:extLst>
      <p:ext uri="{BB962C8B-B14F-4D97-AF65-F5344CB8AC3E}">
        <p14:creationId xmlns:p14="http://schemas.microsoft.com/office/powerpoint/2010/main" val="149299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84A28A-AF09-D544-A76F-207602B71976}" type="slidenum">
              <a:rPr lang="en-US"/>
              <a:pPr/>
              <a:t>‹#›</a:t>
            </a:fld>
            <a:endParaRPr lang="en-US"/>
          </a:p>
        </p:txBody>
      </p:sp>
    </p:spTree>
    <p:extLst>
      <p:ext uri="{BB962C8B-B14F-4D97-AF65-F5344CB8AC3E}">
        <p14:creationId xmlns:p14="http://schemas.microsoft.com/office/powerpoint/2010/main" val="376850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BAC804-CDFC-8C4C-AD1A-C573D5132260}" type="slidenum">
              <a:rPr lang="en-US"/>
              <a:pPr/>
              <a:t>‹#›</a:t>
            </a:fld>
            <a:endParaRPr lang="en-US"/>
          </a:p>
        </p:txBody>
      </p:sp>
    </p:spTree>
    <p:extLst>
      <p:ext uri="{BB962C8B-B14F-4D97-AF65-F5344CB8AC3E}">
        <p14:creationId xmlns:p14="http://schemas.microsoft.com/office/powerpoint/2010/main" val="22866779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974840FA-965B-7444-B45B-C9E6904EF2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395536" y="1988840"/>
            <a:ext cx="8568952" cy="1143000"/>
          </a:xfrm>
        </p:spPr>
        <p:txBody>
          <a:bodyPr/>
          <a:lstStyle/>
          <a:p>
            <a:r>
              <a:rPr lang="en-US" sz="4000" dirty="0" smtClean="0"/>
              <a:t>The </a:t>
            </a:r>
            <a:r>
              <a:rPr lang="en-US" sz="4000" dirty="0" smtClean="0"/>
              <a:t>2017 Canadian Copyright Review:</a:t>
            </a:r>
            <a:r>
              <a:rPr lang="en-US" sz="4000" dirty="0"/>
              <a:t/>
            </a:r>
            <a:br>
              <a:rPr lang="en-US" sz="4000" dirty="0"/>
            </a:br>
            <a:r>
              <a:rPr lang="en-US" sz="4000" dirty="0" smtClean="0"/>
              <a:t>Making the Case (Again) for Balanced Copyright</a:t>
            </a:r>
            <a:endParaRPr lang="en-US" sz="4000" dirty="0"/>
          </a:p>
        </p:txBody>
      </p:sp>
      <p:sp>
        <p:nvSpPr>
          <p:cNvPr id="66563" name="Rectangle 3"/>
          <p:cNvSpPr>
            <a:spLocks noGrp="1" noChangeArrowheads="1"/>
          </p:cNvSpPr>
          <p:nvPr>
            <p:ph type="subTitle" idx="1"/>
          </p:nvPr>
        </p:nvSpPr>
        <p:spPr>
          <a:xfrm>
            <a:off x="1295400" y="4724400"/>
            <a:ext cx="6705600" cy="1371600"/>
          </a:xfrm>
        </p:spPr>
        <p:txBody>
          <a:bodyPr/>
          <a:lstStyle/>
          <a:p>
            <a:endParaRPr lang="en-US" sz="1800">
              <a:latin typeface="New York" charset="0"/>
            </a:endParaRPr>
          </a:p>
          <a:p>
            <a:endParaRPr lang="en-US"/>
          </a:p>
        </p:txBody>
      </p:sp>
      <p:sp>
        <p:nvSpPr>
          <p:cNvPr id="66564" name="Text Box 4"/>
          <p:cNvSpPr txBox="1">
            <a:spLocks noChangeArrowheads="1"/>
          </p:cNvSpPr>
          <p:nvPr/>
        </p:nvSpPr>
        <p:spPr bwMode="auto">
          <a:xfrm>
            <a:off x="609600" y="4648200"/>
            <a:ext cx="8229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atin typeface="Utopia" charset="0"/>
              </a:rPr>
              <a:t>Professor Michael Geist</a:t>
            </a:r>
          </a:p>
          <a:p>
            <a:pPr algn="ctr">
              <a:spcBef>
                <a:spcPct val="50000"/>
              </a:spcBef>
            </a:pPr>
            <a:r>
              <a:rPr lang="en-US">
                <a:latin typeface="Utopia" charset="0"/>
              </a:rPr>
              <a:t>Canada Research Chair in Internet and E-commerce Law</a:t>
            </a:r>
          </a:p>
          <a:p>
            <a:pPr algn="ctr">
              <a:spcBef>
                <a:spcPct val="50000"/>
              </a:spcBef>
            </a:pPr>
            <a:r>
              <a:rPr lang="en-US">
                <a:latin typeface="Utopia" charset="0"/>
              </a:rPr>
              <a:t>University of Ottawa, Faculty of Law</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What Did Canada Do?</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213086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1026"/>
          <p:cNvSpPr>
            <a:spLocks noGrp="1" noChangeArrowheads="1"/>
          </p:cNvSpPr>
          <p:nvPr>
            <p:ph type="title"/>
          </p:nvPr>
        </p:nvSpPr>
        <p:spPr/>
        <p:txBody>
          <a:bodyPr/>
          <a:lstStyle/>
          <a:p>
            <a:endParaRPr lang="en-US"/>
          </a:p>
        </p:txBody>
      </p:sp>
      <p:sp>
        <p:nvSpPr>
          <p:cNvPr id="535555" name="Rectangle 1027"/>
          <p:cNvSpPr>
            <a:spLocks noGrp="1" noChangeArrowheads="1"/>
          </p:cNvSpPr>
          <p:nvPr>
            <p:ph type="body" idx="1"/>
          </p:nvPr>
        </p:nvSpPr>
        <p:spPr>
          <a:xfrm>
            <a:off x="457200" y="1905000"/>
            <a:ext cx="8305800" cy="4191000"/>
          </a:xfrm>
        </p:spPr>
        <p:txBody>
          <a:bodyPr/>
          <a:lstStyle/>
          <a:p>
            <a:pPr algn="ctr">
              <a:lnSpc>
                <a:spcPct val="90000"/>
              </a:lnSpc>
              <a:buFontTx/>
              <a:buNone/>
            </a:pPr>
            <a:endParaRPr lang="en-US" sz="2000"/>
          </a:p>
          <a:p>
            <a:pPr algn="ctr">
              <a:lnSpc>
                <a:spcPct val="90000"/>
              </a:lnSpc>
              <a:buFontTx/>
              <a:buNone/>
            </a:pPr>
            <a:endParaRPr lang="en-US" sz="2000"/>
          </a:p>
          <a:p>
            <a:pPr algn="ctr">
              <a:lnSpc>
                <a:spcPct val="90000"/>
              </a:lnSpc>
              <a:buFontTx/>
              <a:buNone/>
            </a:pPr>
            <a:endParaRPr lang="en-US" sz="2000"/>
          </a:p>
          <a:p>
            <a:pPr algn="ctr">
              <a:lnSpc>
                <a:spcPct val="90000"/>
              </a:lnSpc>
              <a:buFontTx/>
              <a:buNone/>
            </a:pPr>
            <a:endParaRPr lang="en-US" sz="2000"/>
          </a:p>
        </p:txBody>
      </p:sp>
      <p:pic>
        <p:nvPicPr>
          <p:cNvPr id="535556" name="Picture 1028" descr="bulteinvite.jpg                                                0003B327Macintosh HD                   BBA798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420688"/>
            <a:ext cx="4672013"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1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a:xfrm>
            <a:off x="685800" y="2819400"/>
            <a:ext cx="7772400" cy="1143000"/>
          </a:xfrm>
        </p:spPr>
        <p:txBody>
          <a:bodyPr/>
          <a:lstStyle/>
          <a:p>
            <a:endParaRPr lang="en-US">
              <a:latin typeface="Dominican" charset="0"/>
            </a:endParaRPr>
          </a:p>
        </p:txBody>
      </p:sp>
      <p:sp>
        <p:nvSpPr>
          <p:cNvPr id="768003" name="Rectangle 3"/>
          <p:cNvSpPr>
            <a:spLocks noGrp="1" noChangeArrowheads="1"/>
          </p:cNvSpPr>
          <p:nvPr>
            <p:ph type="body" idx="1"/>
          </p:nvPr>
        </p:nvSpPr>
        <p:spPr>
          <a:xfrm>
            <a:off x="457200" y="1905000"/>
            <a:ext cx="8305800" cy="4191000"/>
          </a:xfrm>
        </p:spPr>
        <p:txBody>
          <a:bodyPr/>
          <a:lstStyle/>
          <a:p>
            <a:pPr algn="ctr">
              <a:lnSpc>
                <a:spcPct val="90000"/>
              </a:lnSpc>
              <a:buFontTx/>
              <a:buNone/>
            </a:pPr>
            <a:endParaRPr lang="en-US" sz="2000"/>
          </a:p>
          <a:p>
            <a:pPr algn="ctr">
              <a:lnSpc>
                <a:spcPct val="90000"/>
              </a:lnSpc>
              <a:buFontTx/>
              <a:buNone/>
            </a:pPr>
            <a:endParaRPr lang="en-US" sz="2000"/>
          </a:p>
          <a:p>
            <a:pPr algn="ctr">
              <a:lnSpc>
                <a:spcPct val="90000"/>
              </a:lnSpc>
              <a:buFontTx/>
              <a:buNone/>
            </a:pPr>
            <a:endParaRPr lang="en-US" sz="2000"/>
          </a:p>
          <a:p>
            <a:pPr algn="ctr">
              <a:lnSpc>
                <a:spcPct val="90000"/>
              </a:lnSpc>
              <a:buFontTx/>
              <a:buNone/>
            </a:pPr>
            <a:endParaRPr lang="en-US" sz="2000"/>
          </a:p>
        </p:txBody>
      </p:sp>
      <p:pic>
        <p:nvPicPr>
          <p:cNvPr id="768004" name="Picture 4" descr="&#10;facebook1.jpg                                                  0007418DMacintosh HD                   C05C5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801688"/>
            <a:ext cx="7218363" cy="525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3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685800" y="2819400"/>
            <a:ext cx="7772400" cy="1143000"/>
          </a:xfrm>
        </p:spPr>
        <p:txBody>
          <a:bodyPr/>
          <a:lstStyle/>
          <a:p>
            <a:endParaRPr lang="en-US">
              <a:latin typeface="Dominican" charset="0"/>
            </a:endParaRPr>
          </a:p>
        </p:txBody>
      </p:sp>
      <p:sp>
        <p:nvSpPr>
          <p:cNvPr id="776195" name="Rectangle 3"/>
          <p:cNvSpPr>
            <a:spLocks noGrp="1" noChangeArrowheads="1"/>
          </p:cNvSpPr>
          <p:nvPr>
            <p:ph type="body" idx="1"/>
          </p:nvPr>
        </p:nvSpPr>
        <p:spPr>
          <a:xfrm>
            <a:off x="457200" y="1905000"/>
            <a:ext cx="8305800" cy="4191000"/>
          </a:xfrm>
        </p:spPr>
        <p:txBody>
          <a:bodyPr/>
          <a:lstStyle/>
          <a:p>
            <a:pPr algn="ctr">
              <a:lnSpc>
                <a:spcPct val="90000"/>
              </a:lnSpc>
              <a:buFontTx/>
              <a:buNone/>
            </a:pPr>
            <a:endParaRPr lang="en-US" sz="2000"/>
          </a:p>
          <a:p>
            <a:pPr algn="ctr">
              <a:lnSpc>
                <a:spcPct val="90000"/>
              </a:lnSpc>
              <a:buFontTx/>
              <a:buNone/>
            </a:pPr>
            <a:endParaRPr lang="en-US" sz="2000"/>
          </a:p>
          <a:p>
            <a:pPr algn="ctr">
              <a:lnSpc>
                <a:spcPct val="90000"/>
              </a:lnSpc>
              <a:buFontTx/>
              <a:buNone/>
            </a:pPr>
            <a:endParaRPr lang="en-US" sz="2000"/>
          </a:p>
          <a:p>
            <a:pPr algn="ctr">
              <a:lnSpc>
                <a:spcPct val="90000"/>
              </a:lnSpc>
              <a:buFontTx/>
              <a:buNone/>
            </a:pPr>
            <a:endParaRPr lang="en-US" sz="2000"/>
          </a:p>
        </p:txBody>
      </p:sp>
      <p:pic>
        <p:nvPicPr>
          <p:cNvPr id="776196" name="Picture 4" descr="prentice.jpg                                                   0007418DMacintosh HD                   C05C5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5353050" cy="2563813"/>
          </a:xfrm>
          <a:prstGeom prst="rect">
            <a:avLst/>
          </a:prstGeom>
          <a:noFill/>
          <a:extLst>
            <a:ext uri="{909E8E84-426E-40dd-AFC4-6F175D3DCCD1}">
              <a14:hiddenFill xmlns:a14="http://schemas.microsoft.com/office/drawing/2010/main">
                <a:solidFill>
                  <a:srgbClr val="FFFFFF"/>
                </a:solidFill>
              </a14:hiddenFill>
            </a:ext>
          </a:extLst>
        </p:spPr>
      </p:pic>
      <p:pic>
        <p:nvPicPr>
          <p:cNvPr id="776197" name="Picture 5" descr="&#10;prentice2.jpg                                                  0007418DMacintosh HD                   C05C5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5370513" cy="4025900"/>
          </a:xfrm>
          <a:prstGeom prst="rect">
            <a:avLst/>
          </a:prstGeom>
          <a:noFill/>
          <a:extLst>
            <a:ext uri="{909E8E84-426E-40dd-AFC4-6F175D3DCCD1}">
              <a14:hiddenFill xmlns:a14="http://schemas.microsoft.com/office/drawing/2010/main">
                <a:solidFill>
                  <a:srgbClr val="FFFFFF"/>
                </a:solidFill>
              </a14:hiddenFill>
            </a:ext>
          </a:extLst>
        </p:spPr>
      </p:pic>
      <p:pic>
        <p:nvPicPr>
          <p:cNvPr id="776199" name="Picture 7" descr="&#10;prentice4.jpg                                                  0007418DMacintosh HD                   C05C5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1295400"/>
            <a:ext cx="5316537" cy="398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3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685800" y="2336800"/>
            <a:ext cx="7772400" cy="21717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62466" name="Rectangle 2"/>
          <p:cNvSpPr>
            <a:spLocks noGrp="1" noChangeArrowheads="1"/>
          </p:cNvSpPr>
          <p:nvPr>
            <p:ph type="body" idx="1"/>
          </p:nvPr>
        </p:nvSpPr>
        <p:spPr>
          <a:xfrm>
            <a:off x="4470400" y="8750300"/>
            <a:ext cx="8305800" cy="4191000"/>
          </a:xfrm>
          <a:ln/>
        </p:spPr>
        <p:txBody>
          <a:bodyPr rIns="132080"/>
          <a:lstStyle/>
          <a:p>
            <a:pPr algn="ctr">
              <a:lnSpc>
                <a:spcPct val="90000"/>
              </a:lnSpc>
              <a:buFont typeface="Times" charset="0"/>
              <a:buNone/>
            </a:pPr>
            <a:endParaRPr lang="en-US" sz="2000"/>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304800"/>
            <a:ext cx="78898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381581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98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549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3205906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dirty="0" smtClean="0">
                <a:latin typeface="Times"/>
                <a:cs typeface="Times"/>
              </a:rPr>
              <a:t>Process</a:t>
            </a:r>
          </a:p>
        </p:txBody>
      </p:sp>
      <p:sp>
        <p:nvSpPr>
          <p:cNvPr id="401411"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400" dirty="0" smtClean="0"/>
              <a:t>2000 – 2012</a:t>
            </a:r>
          </a:p>
          <a:p>
            <a:pPr lvl="1">
              <a:lnSpc>
                <a:spcPct val="90000"/>
              </a:lnSpc>
              <a:defRPr/>
            </a:pPr>
            <a:r>
              <a:rPr lang="en-US" sz="2000" dirty="0" smtClean="0"/>
              <a:t>Multiple bills and government studies</a:t>
            </a:r>
          </a:p>
          <a:p>
            <a:pPr lvl="1">
              <a:lnSpc>
                <a:spcPct val="90000"/>
              </a:lnSpc>
              <a:defRPr/>
            </a:pPr>
            <a:r>
              <a:rPr lang="en-US" sz="2000" dirty="0" smtClean="0"/>
              <a:t>Successive governments (both Liberal and Conservative)</a:t>
            </a:r>
          </a:p>
          <a:p>
            <a:pPr lvl="1">
              <a:lnSpc>
                <a:spcPct val="90000"/>
              </a:lnSpc>
              <a:defRPr/>
            </a:pPr>
            <a:r>
              <a:rPr lang="en-US" sz="2000" dirty="0" smtClean="0"/>
              <a:t>National consultation in 2009</a:t>
            </a:r>
          </a:p>
          <a:p>
            <a:pPr lvl="1">
              <a:lnSpc>
                <a:spcPct val="90000"/>
              </a:lnSpc>
              <a:defRPr/>
            </a:pPr>
            <a:r>
              <a:rPr lang="en-US" sz="2000" dirty="0" smtClean="0"/>
              <a:t>Final substantive bill in 2010</a:t>
            </a:r>
          </a:p>
          <a:p>
            <a:pPr lvl="1">
              <a:lnSpc>
                <a:spcPct val="90000"/>
              </a:lnSpc>
              <a:defRPr/>
            </a:pPr>
            <a:r>
              <a:rPr lang="en-US" sz="2000" dirty="0" smtClean="0"/>
              <a:t>Extensive hearings in 2011</a:t>
            </a:r>
          </a:p>
          <a:p>
            <a:pPr lvl="1">
              <a:lnSpc>
                <a:spcPct val="90000"/>
              </a:lnSpc>
              <a:defRPr/>
            </a:pPr>
            <a:r>
              <a:rPr lang="en-US" sz="2000" dirty="0" smtClean="0"/>
              <a:t>Bill passes in 2012</a:t>
            </a:r>
          </a:p>
          <a:p>
            <a:pPr>
              <a:lnSpc>
                <a:spcPct val="90000"/>
              </a:lnSpc>
              <a:defRPr/>
            </a:pPr>
            <a:r>
              <a:rPr lang="en-US" sz="2400" dirty="0" smtClean="0"/>
              <a:t>Emergence of many new voices throughout the process</a:t>
            </a:r>
          </a:p>
          <a:p>
            <a:pPr>
              <a:lnSpc>
                <a:spcPct val="90000"/>
              </a:lnSpc>
              <a:defRPr/>
            </a:pPr>
            <a:r>
              <a:rPr lang="en-US" sz="2400" dirty="0" smtClean="0"/>
              <a:t>Started as WIPO implementation and gradually expanded to copyright modernization</a:t>
            </a:r>
            <a:endParaRPr lang="en-US" sz="2400" dirty="0"/>
          </a:p>
          <a:p>
            <a:pPr eaLnBrk="1" hangingPunct="1">
              <a:lnSpc>
                <a:spcPct val="90000"/>
              </a:lnSpc>
              <a:defRPr/>
            </a:pPr>
            <a:endParaRPr lang="en-US" sz="1600" dirty="0"/>
          </a:p>
          <a:p>
            <a:pPr marL="0" indent="0" eaLnBrk="1" hangingPunct="1">
              <a:lnSpc>
                <a:spcPct val="90000"/>
              </a:lnSpc>
              <a:buNone/>
              <a:defRPr/>
            </a:pPr>
            <a:endParaRPr lang="en-US" sz="1600" dirty="0"/>
          </a:p>
          <a:p>
            <a:pPr eaLnBrk="1" hangingPunct="1">
              <a:lnSpc>
                <a:spcPct val="90000"/>
              </a:lnSpc>
              <a:defRPr/>
            </a:pPr>
            <a:endParaRPr lang="en-US" sz="1600" dirty="0" smtClean="0">
              <a:cs typeface="+mn-cs"/>
            </a:endParaRPr>
          </a:p>
          <a:p>
            <a:pPr lvl="1" eaLnBrk="1" hangingPunct="1">
              <a:lnSpc>
                <a:spcPct val="90000"/>
              </a:lnSpc>
              <a:defRPr/>
            </a:pPr>
            <a:endParaRPr lang="en-US" sz="1200" dirty="0" smtClean="0"/>
          </a:p>
        </p:txBody>
      </p:sp>
    </p:spTree>
    <p:extLst>
      <p:ext uri="{BB962C8B-B14F-4D97-AF65-F5344CB8AC3E}">
        <p14:creationId xmlns:p14="http://schemas.microsoft.com/office/powerpoint/2010/main" val="546130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dirty="0" smtClean="0">
                <a:latin typeface="Times"/>
                <a:cs typeface="Times"/>
              </a:rPr>
              <a:t>User Exceptions</a:t>
            </a:r>
          </a:p>
        </p:txBody>
      </p:sp>
      <p:sp>
        <p:nvSpPr>
          <p:cNvPr id="401411"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400" dirty="0" smtClean="0"/>
              <a:t>Expansion of fair dealing</a:t>
            </a:r>
          </a:p>
          <a:p>
            <a:pPr eaLnBrk="1" hangingPunct="1">
              <a:lnSpc>
                <a:spcPct val="90000"/>
              </a:lnSpc>
              <a:defRPr/>
            </a:pPr>
            <a:r>
              <a:rPr lang="en-US" sz="2400" dirty="0" smtClean="0"/>
              <a:t>Format shifting (reproduction for private purposes)</a:t>
            </a:r>
          </a:p>
          <a:p>
            <a:pPr eaLnBrk="1" hangingPunct="1">
              <a:lnSpc>
                <a:spcPct val="90000"/>
              </a:lnSpc>
              <a:defRPr/>
            </a:pPr>
            <a:r>
              <a:rPr lang="en-US" sz="2400" dirty="0" smtClean="0"/>
              <a:t>Time shifting</a:t>
            </a:r>
          </a:p>
          <a:p>
            <a:pPr eaLnBrk="1" hangingPunct="1">
              <a:lnSpc>
                <a:spcPct val="90000"/>
              </a:lnSpc>
              <a:defRPr/>
            </a:pPr>
            <a:r>
              <a:rPr lang="en-US" sz="2400" dirty="0"/>
              <a:t>Backup Copies</a:t>
            </a:r>
          </a:p>
          <a:p>
            <a:pPr eaLnBrk="1" hangingPunct="1">
              <a:lnSpc>
                <a:spcPct val="90000"/>
              </a:lnSpc>
              <a:defRPr/>
            </a:pPr>
            <a:r>
              <a:rPr lang="en-US" sz="2400" dirty="0" smtClean="0"/>
              <a:t>Non</a:t>
            </a:r>
            <a:r>
              <a:rPr lang="en-US" sz="2400" dirty="0"/>
              <a:t>-commercial User Generated </a:t>
            </a:r>
            <a:r>
              <a:rPr lang="en-US" sz="2400" dirty="0" smtClean="0"/>
              <a:t>Content</a:t>
            </a:r>
          </a:p>
          <a:p>
            <a:pPr eaLnBrk="1" hangingPunct="1">
              <a:lnSpc>
                <a:spcPct val="90000"/>
              </a:lnSpc>
              <a:defRPr/>
            </a:pPr>
            <a:r>
              <a:rPr lang="en-US" sz="2400" dirty="0" smtClean="0"/>
              <a:t>Publicly Available Materials on the Internet</a:t>
            </a:r>
          </a:p>
          <a:p>
            <a:pPr eaLnBrk="1" hangingPunct="1">
              <a:lnSpc>
                <a:spcPct val="90000"/>
              </a:lnSpc>
              <a:defRPr/>
            </a:pPr>
            <a:r>
              <a:rPr lang="en-US" sz="2400" dirty="0" smtClean="0"/>
              <a:t>Distance education</a:t>
            </a:r>
          </a:p>
          <a:p>
            <a:pPr eaLnBrk="1" hangingPunct="1">
              <a:lnSpc>
                <a:spcPct val="90000"/>
              </a:lnSpc>
              <a:defRPr/>
            </a:pPr>
            <a:r>
              <a:rPr lang="en-US" sz="2400" dirty="0" smtClean="0"/>
              <a:t>Cinematographic </a:t>
            </a:r>
            <a:r>
              <a:rPr lang="en-US" sz="2400" dirty="0"/>
              <a:t>works</a:t>
            </a:r>
          </a:p>
          <a:p>
            <a:pPr eaLnBrk="1" hangingPunct="1">
              <a:lnSpc>
                <a:spcPct val="90000"/>
              </a:lnSpc>
              <a:defRPr/>
            </a:pPr>
            <a:r>
              <a:rPr lang="en-US" sz="2400" dirty="0" smtClean="0"/>
              <a:t>Reproduction </a:t>
            </a:r>
            <a:r>
              <a:rPr lang="en-US" sz="2400" dirty="0"/>
              <a:t>in </a:t>
            </a:r>
            <a:r>
              <a:rPr lang="en-US" sz="2400" dirty="0" smtClean="0"/>
              <a:t>class</a:t>
            </a:r>
          </a:p>
          <a:p>
            <a:pPr eaLnBrk="1" hangingPunct="1">
              <a:lnSpc>
                <a:spcPct val="90000"/>
              </a:lnSpc>
              <a:defRPr/>
            </a:pPr>
            <a:r>
              <a:rPr lang="en-US" sz="2400" dirty="0" smtClean="0"/>
              <a:t>Digital </a:t>
            </a:r>
            <a:r>
              <a:rPr lang="en-US" sz="2400" dirty="0"/>
              <a:t>Inter-Library Loans</a:t>
            </a:r>
          </a:p>
          <a:p>
            <a:pPr eaLnBrk="1" hangingPunct="1">
              <a:lnSpc>
                <a:spcPct val="90000"/>
              </a:lnSpc>
              <a:defRPr/>
            </a:pPr>
            <a:endParaRPr lang="en-US" sz="1600" dirty="0"/>
          </a:p>
          <a:p>
            <a:pPr marL="0" indent="0" eaLnBrk="1" hangingPunct="1">
              <a:lnSpc>
                <a:spcPct val="90000"/>
              </a:lnSpc>
              <a:buNone/>
              <a:defRPr/>
            </a:pPr>
            <a:endParaRPr lang="en-US" sz="1600" dirty="0"/>
          </a:p>
          <a:p>
            <a:pPr eaLnBrk="1" hangingPunct="1">
              <a:lnSpc>
                <a:spcPct val="90000"/>
              </a:lnSpc>
              <a:defRPr/>
            </a:pPr>
            <a:endParaRPr lang="en-US" sz="1600" dirty="0" smtClean="0">
              <a:cs typeface="+mn-cs"/>
            </a:endParaRPr>
          </a:p>
          <a:p>
            <a:pPr lvl="1" eaLnBrk="1" hangingPunct="1">
              <a:lnSpc>
                <a:spcPct val="90000"/>
              </a:lnSpc>
              <a:defRPr/>
            </a:pPr>
            <a:endParaRPr lang="en-US" sz="1200" dirty="0" smtClean="0"/>
          </a:p>
        </p:txBody>
      </p:sp>
    </p:spTree>
    <p:extLst>
      <p:ext uri="{BB962C8B-B14F-4D97-AF65-F5344CB8AC3E}">
        <p14:creationId xmlns:p14="http://schemas.microsoft.com/office/powerpoint/2010/main" val="1636821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dirty="0" smtClean="0">
                <a:latin typeface="Times"/>
                <a:cs typeface="Times"/>
              </a:rPr>
              <a:t>Rights Holder Demands</a:t>
            </a:r>
          </a:p>
        </p:txBody>
      </p:sp>
      <p:sp>
        <p:nvSpPr>
          <p:cNvPr id="401411"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400" dirty="0" smtClean="0"/>
              <a:t>Anti-circumvention rules (DMCA-style)</a:t>
            </a:r>
          </a:p>
          <a:p>
            <a:pPr eaLnBrk="1" hangingPunct="1">
              <a:lnSpc>
                <a:spcPct val="90000"/>
              </a:lnSpc>
              <a:defRPr/>
            </a:pPr>
            <a:r>
              <a:rPr lang="en-US" sz="2400" dirty="0" smtClean="0"/>
              <a:t>Enabler provision</a:t>
            </a:r>
          </a:p>
          <a:p>
            <a:pPr eaLnBrk="1" hangingPunct="1">
              <a:lnSpc>
                <a:spcPct val="90000"/>
              </a:lnSpc>
              <a:defRPr/>
            </a:pPr>
            <a:r>
              <a:rPr lang="en-US" sz="2400" dirty="0" smtClean="0"/>
              <a:t>Photographer’s rights</a:t>
            </a:r>
          </a:p>
          <a:p>
            <a:pPr eaLnBrk="1" hangingPunct="1">
              <a:lnSpc>
                <a:spcPct val="90000"/>
              </a:lnSpc>
              <a:defRPr/>
            </a:pPr>
            <a:r>
              <a:rPr lang="en-US" sz="2400" dirty="0" smtClean="0"/>
              <a:t>ISP liability (notice-and-notice)</a:t>
            </a:r>
          </a:p>
          <a:p>
            <a:pPr eaLnBrk="1" hangingPunct="1">
              <a:lnSpc>
                <a:spcPct val="90000"/>
              </a:lnSpc>
              <a:defRPr/>
            </a:pPr>
            <a:r>
              <a:rPr lang="en-US" sz="2400" dirty="0" smtClean="0"/>
              <a:t>Statutory damages</a:t>
            </a:r>
          </a:p>
          <a:p>
            <a:pPr eaLnBrk="1" hangingPunct="1">
              <a:lnSpc>
                <a:spcPct val="90000"/>
              </a:lnSpc>
              <a:defRPr/>
            </a:pPr>
            <a:endParaRPr lang="en-US" sz="2400" dirty="0"/>
          </a:p>
          <a:p>
            <a:pPr eaLnBrk="1" hangingPunct="1">
              <a:lnSpc>
                <a:spcPct val="90000"/>
              </a:lnSpc>
              <a:defRPr/>
            </a:pPr>
            <a:endParaRPr lang="en-US" sz="1600" dirty="0"/>
          </a:p>
          <a:p>
            <a:pPr marL="0" indent="0" eaLnBrk="1" hangingPunct="1">
              <a:lnSpc>
                <a:spcPct val="90000"/>
              </a:lnSpc>
              <a:buNone/>
              <a:defRPr/>
            </a:pPr>
            <a:endParaRPr lang="en-US" sz="1600" dirty="0"/>
          </a:p>
          <a:p>
            <a:pPr eaLnBrk="1" hangingPunct="1">
              <a:lnSpc>
                <a:spcPct val="90000"/>
              </a:lnSpc>
              <a:defRPr/>
            </a:pPr>
            <a:endParaRPr lang="en-US" sz="1600" dirty="0" smtClean="0">
              <a:cs typeface="+mn-cs"/>
            </a:endParaRPr>
          </a:p>
          <a:p>
            <a:pPr lvl="1" eaLnBrk="1" hangingPunct="1">
              <a:lnSpc>
                <a:spcPct val="90000"/>
              </a:lnSpc>
              <a:defRPr/>
            </a:pPr>
            <a:endParaRPr lang="en-US" sz="1200" dirty="0" smtClean="0"/>
          </a:p>
        </p:txBody>
      </p:sp>
    </p:spTree>
    <p:extLst>
      <p:ext uri="{BB962C8B-B14F-4D97-AF65-F5344CB8AC3E}">
        <p14:creationId xmlns:p14="http://schemas.microsoft.com/office/powerpoint/2010/main" val="87707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dirty="0" smtClean="0">
                <a:latin typeface="Times"/>
                <a:cs typeface="Times"/>
              </a:rPr>
              <a:t>SCC</a:t>
            </a:r>
          </a:p>
        </p:txBody>
      </p:sp>
      <p:sp>
        <p:nvSpPr>
          <p:cNvPr id="401411"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400" dirty="0" err="1" smtClean="0"/>
              <a:t>Theberge</a:t>
            </a:r>
            <a:r>
              <a:rPr lang="en-US" sz="2400" dirty="0"/>
              <a:t> </a:t>
            </a:r>
            <a:r>
              <a:rPr lang="en-US" sz="2400" dirty="0" smtClean="0"/>
              <a:t>(2002) </a:t>
            </a:r>
          </a:p>
          <a:p>
            <a:pPr lvl="1">
              <a:lnSpc>
                <a:spcPct val="90000"/>
              </a:lnSpc>
              <a:defRPr/>
            </a:pPr>
            <a:r>
              <a:rPr lang="en-US" sz="2400" dirty="0" smtClean="0"/>
              <a:t>overprotection v. under-protection</a:t>
            </a:r>
          </a:p>
          <a:p>
            <a:pPr eaLnBrk="1" hangingPunct="1">
              <a:lnSpc>
                <a:spcPct val="90000"/>
              </a:lnSpc>
              <a:defRPr/>
            </a:pPr>
            <a:r>
              <a:rPr lang="en-US" sz="2400" dirty="0" smtClean="0"/>
              <a:t>CCH (2004)</a:t>
            </a:r>
          </a:p>
          <a:p>
            <a:pPr lvl="1">
              <a:lnSpc>
                <a:spcPct val="90000"/>
              </a:lnSpc>
              <a:defRPr/>
            </a:pPr>
            <a:r>
              <a:rPr lang="en-US" sz="2400" dirty="0" smtClean="0"/>
              <a:t>user’s rights, balance</a:t>
            </a:r>
          </a:p>
          <a:p>
            <a:pPr lvl="1">
              <a:lnSpc>
                <a:spcPct val="90000"/>
              </a:lnSpc>
              <a:defRPr/>
            </a:pPr>
            <a:r>
              <a:rPr lang="en-US" sz="2400" dirty="0" smtClean="0"/>
              <a:t>fair dealing</a:t>
            </a:r>
          </a:p>
          <a:p>
            <a:pPr lvl="2">
              <a:lnSpc>
                <a:spcPct val="90000"/>
              </a:lnSpc>
              <a:defRPr/>
            </a:pPr>
            <a:r>
              <a:rPr lang="en-US" sz="2000" dirty="0" smtClean="0"/>
              <a:t>Six factors (purpose, character, amount, alternatives, nature, effect)</a:t>
            </a:r>
          </a:p>
          <a:p>
            <a:pPr eaLnBrk="1" hangingPunct="1">
              <a:lnSpc>
                <a:spcPct val="90000"/>
              </a:lnSpc>
              <a:defRPr/>
            </a:pPr>
            <a:r>
              <a:rPr lang="en-US" sz="2400" dirty="0" smtClean="0"/>
              <a:t>Copyright </a:t>
            </a:r>
            <a:r>
              <a:rPr lang="en-US" sz="2400" dirty="0" err="1" smtClean="0"/>
              <a:t>pentalogy</a:t>
            </a:r>
            <a:r>
              <a:rPr lang="en-US" sz="2400" dirty="0" smtClean="0"/>
              <a:t> (2012) </a:t>
            </a:r>
          </a:p>
          <a:p>
            <a:pPr lvl="1">
              <a:lnSpc>
                <a:spcPct val="90000"/>
              </a:lnSpc>
              <a:defRPr/>
            </a:pPr>
            <a:r>
              <a:rPr lang="en-US" sz="2400" dirty="0" smtClean="0"/>
              <a:t>user’s rights</a:t>
            </a:r>
          </a:p>
          <a:p>
            <a:pPr lvl="1">
              <a:lnSpc>
                <a:spcPct val="90000"/>
              </a:lnSpc>
              <a:defRPr/>
            </a:pPr>
            <a:r>
              <a:rPr lang="en-US" sz="2400" dirty="0" smtClean="0"/>
              <a:t>balance </a:t>
            </a:r>
          </a:p>
          <a:p>
            <a:pPr lvl="1">
              <a:lnSpc>
                <a:spcPct val="90000"/>
              </a:lnSpc>
              <a:defRPr/>
            </a:pPr>
            <a:r>
              <a:rPr lang="en-US" sz="2400" dirty="0" smtClean="0"/>
              <a:t>fair dealing – research, private study</a:t>
            </a:r>
          </a:p>
          <a:p>
            <a:pPr lvl="1">
              <a:lnSpc>
                <a:spcPct val="90000"/>
              </a:lnSpc>
              <a:defRPr/>
            </a:pPr>
            <a:r>
              <a:rPr lang="en-US" sz="2400" dirty="0" smtClean="0"/>
              <a:t>Technological neutrality</a:t>
            </a:r>
          </a:p>
          <a:p>
            <a:pPr eaLnBrk="1" hangingPunct="1">
              <a:lnSpc>
                <a:spcPct val="90000"/>
              </a:lnSpc>
              <a:defRPr/>
            </a:pPr>
            <a:endParaRPr lang="en-US" sz="2400" dirty="0"/>
          </a:p>
          <a:p>
            <a:pPr eaLnBrk="1" hangingPunct="1">
              <a:lnSpc>
                <a:spcPct val="90000"/>
              </a:lnSpc>
              <a:defRPr/>
            </a:pPr>
            <a:endParaRPr lang="en-US" sz="1600" dirty="0"/>
          </a:p>
          <a:p>
            <a:pPr marL="0" indent="0" eaLnBrk="1" hangingPunct="1">
              <a:lnSpc>
                <a:spcPct val="90000"/>
              </a:lnSpc>
              <a:buNone/>
              <a:defRPr/>
            </a:pPr>
            <a:endParaRPr lang="en-US" sz="1600" dirty="0"/>
          </a:p>
          <a:p>
            <a:pPr eaLnBrk="1" hangingPunct="1">
              <a:lnSpc>
                <a:spcPct val="90000"/>
              </a:lnSpc>
              <a:defRPr/>
            </a:pPr>
            <a:endParaRPr lang="en-US" sz="1600" dirty="0" smtClean="0">
              <a:cs typeface="+mn-cs"/>
            </a:endParaRPr>
          </a:p>
          <a:p>
            <a:pPr lvl="1" eaLnBrk="1" hangingPunct="1">
              <a:lnSpc>
                <a:spcPct val="90000"/>
              </a:lnSpc>
              <a:defRPr/>
            </a:pPr>
            <a:endParaRPr lang="en-US" sz="1200" dirty="0" smtClean="0"/>
          </a:p>
        </p:txBody>
      </p:sp>
    </p:spTree>
    <p:extLst>
      <p:ext uri="{BB962C8B-B14F-4D97-AF65-F5344CB8AC3E}">
        <p14:creationId xmlns:p14="http://schemas.microsoft.com/office/powerpoint/2010/main" val="1488415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pic>
        <p:nvPicPr>
          <p:cNvPr id="3" name="Picture 2" descr="adaev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4"/>
            <a:ext cx="8241507" cy="4369916"/>
          </a:xfrm>
          <a:prstGeom prst="rect">
            <a:avLst/>
          </a:prstGeom>
        </p:spPr>
      </p:pic>
    </p:spTree>
    <p:extLst>
      <p:ext uri="{BB962C8B-B14F-4D97-AF65-F5344CB8AC3E}">
        <p14:creationId xmlns:p14="http://schemas.microsoft.com/office/powerpoint/2010/main" val="1414294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endParaRPr lang="en-US"/>
          </a:p>
        </p:txBody>
      </p:sp>
      <p:sp>
        <p:nvSpPr>
          <p:cNvPr id="496643" name="Rectangle 3"/>
          <p:cNvSpPr>
            <a:spLocks noGrp="1" noChangeArrowheads="1"/>
          </p:cNvSpPr>
          <p:nvPr>
            <p:ph type="body" idx="1"/>
          </p:nvPr>
        </p:nvSpPr>
        <p:spPr>
          <a:xfrm>
            <a:off x="395536" y="1676400"/>
            <a:ext cx="8424936" cy="4114800"/>
          </a:xfrm>
        </p:spPr>
        <p:txBody>
          <a:bodyPr/>
          <a:lstStyle/>
          <a:p>
            <a:pPr algn="ctr">
              <a:buFontTx/>
              <a:buNone/>
            </a:pPr>
            <a:endParaRPr lang="en-US" dirty="0"/>
          </a:p>
          <a:p>
            <a:pPr algn="ctr">
              <a:buFontTx/>
              <a:buNone/>
            </a:pPr>
            <a:endParaRPr lang="en-US" dirty="0"/>
          </a:p>
          <a:p>
            <a:pPr algn="ctr">
              <a:buFontTx/>
              <a:buNone/>
            </a:pPr>
            <a:r>
              <a:rPr lang="en-CA" sz="5400" dirty="0" smtClean="0">
                <a:latin typeface="Times"/>
                <a:cs typeface="Times"/>
              </a:rPr>
              <a:t>What </a:t>
            </a:r>
            <a:r>
              <a:rPr lang="en-CA" sz="5400" dirty="0" smtClean="0">
                <a:latin typeface="Times"/>
                <a:cs typeface="Times"/>
              </a:rPr>
              <a:t>Has Happened Since?</a:t>
            </a:r>
          </a:p>
        </p:txBody>
      </p:sp>
    </p:spTree>
    <p:extLst>
      <p:ext uri="{BB962C8B-B14F-4D97-AF65-F5344CB8AC3E}">
        <p14:creationId xmlns:p14="http://schemas.microsoft.com/office/powerpoint/2010/main" val="32368613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endParaRPr lang="en-US"/>
          </a:p>
        </p:txBody>
      </p:sp>
      <p:sp>
        <p:nvSpPr>
          <p:cNvPr id="496643" name="Rectangle 3"/>
          <p:cNvSpPr>
            <a:spLocks noGrp="1" noChangeArrowheads="1"/>
          </p:cNvSpPr>
          <p:nvPr>
            <p:ph type="body" idx="1"/>
          </p:nvPr>
        </p:nvSpPr>
        <p:spPr>
          <a:xfrm>
            <a:off x="685800" y="1676400"/>
            <a:ext cx="7772400" cy="4114800"/>
          </a:xfrm>
        </p:spPr>
        <p:txBody>
          <a:bodyPr/>
          <a:lstStyle/>
          <a:p>
            <a:pPr algn="ctr">
              <a:buFontTx/>
              <a:buNone/>
            </a:pPr>
            <a:endParaRPr lang="en-US" dirty="0"/>
          </a:p>
          <a:p>
            <a:pPr algn="ctr">
              <a:buFontTx/>
              <a:buNone/>
            </a:pPr>
            <a:r>
              <a:rPr lang="en-CA" sz="3600" dirty="0" smtClean="0">
                <a:latin typeface="Times"/>
                <a:cs typeface="Times"/>
              </a:rPr>
              <a:t>&lt;1&gt;</a:t>
            </a:r>
          </a:p>
          <a:p>
            <a:pPr algn="ctr">
              <a:buFontTx/>
              <a:buNone/>
            </a:pPr>
            <a:r>
              <a:rPr lang="en-CA" sz="3600" dirty="0" smtClean="0">
                <a:latin typeface="Times"/>
                <a:cs typeface="Times"/>
              </a:rPr>
              <a:t>Copyright is Never Ending</a:t>
            </a:r>
          </a:p>
        </p:txBody>
      </p:sp>
    </p:spTree>
    <p:extLst>
      <p:ext uri="{BB962C8B-B14F-4D97-AF65-F5344CB8AC3E}">
        <p14:creationId xmlns:p14="http://schemas.microsoft.com/office/powerpoint/2010/main" val="26724627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smtClean="0">
                <a:latin typeface="Times"/>
                <a:cs typeface="Times"/>
              </a:rPr>
              <a:t>Implementation</a:t>
            </a:r>
          </a:p>
        </p:txBody>
      </p:sp>
      <p:sp>
        <p:nvSpPr>
          <p:cNvPr id="410627"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800" dirty="0" smtClean="0">
                <a:latin typeface="Times"/>
                <a:cs typeface="Times"/>
              </a:rPr>
              <a:t>Notice-and-Notice Problems</a:t>
            </a:r>
          </a:p>
          <a:p>
            <a:pPr eaLnBrk="1" hangingPunct="1">
              <a:lnSpc>
                <a:spcPct val="90000"/>
              </a:lnSpc>
              <a:defRPr/>
            </a:pPr>
            <a:r>
              <a:rPr lang="en-US" sz="2800" dirty="0" smtClean="0">
                <a:latin typeface="Times"/>
                <a:cs typeface="Times"/>
              </a:rPr>
              <a:t>Fight Against Fair Dealing</a:t>
            </a:r>
          </a:p>
          <a:p>
            <a:pPr eaLnBrk="1" hangingPunct="1">
              <a:lnSpc>
                <a:spcPct val="90000"/>
              </a:lnSpc>
              <a:defRPr/>
            </a:pPr>
            <a:r>
              <a:rPr lang="en-US" sz="2800" dirty="0" smtClean="0">
                <a:latin typeface="Times"/>
                <a:cs typeface="Times"/>
              </a:rPr>
              <a:t>Anti-Circumvention</a:t>
            </a:r>
          </a:p>
          <a:p>
            <a:pPr marL="0" indent="0" eaLnBrk="1" hangingPunct="1">
              <a:lnSpc>
                <a:spcPct val="90000"/>
              </a:lnSpc>
              <a:buNone/>
              <a:defRPr/>
            </a:pPr>
            <a:endParaRPr lang="en-US" sz="2800" dirty="0" smtClean="0">
              <a:latin typeface="Times"/>
              <a:cs typeface="Times"/>
            </a:endParaRPr>
          </a:p>
          <a:p>
            <a:pPr eaLnBrk="1" hangingPunct="1">
              <a:lnSpc>
                <a:spcPct val="90000"/>
              </a:lnSpc>
              <a:defRPr/>
            </a:pPr>
            <a:endParaRPr lang="en-US" sz="2800" dirty="0" smtClean="0">
              <a:latin typeface="Times"/>
              <a:cs typeface="Times"/>
            </a:endParaRPr>
          </a:p>
          <a:p>
            <a:pPr eaLnBrk="1" hangingPunct="1">
              <a:lnSpc>
                <a:spcPct val="90000"/>
              </a:lnSpc>
              <a:defRPr/>
            </a:pPr>
            <a:endParaRPr lang="en-US" sz="2800" dirty="0" smtClean="0">
              <a:latin typeface="Times"/>
              <a:cs typeface="Times"/>
            </a:endParaRPr>
          </a:p>
          <a:p>
            <a:pPr lvl="1" eaLnBrk="1" hangingPunct="1">
              <a:lnSpc>
                <a:spcPct val="90000"/>
              </a:lnSpc>
              <a:defRPr/>
            </a:pPr>
            <a:endParaRPr lang="en-US" sz="2000" dirty="0" smtClean="0"/>
          </a:p>
          <a:p>
            <a:pPr lvl="1" eaLnBrk="1" hangingPunct="1">
              <a:lnSpc>
                <a:spcPct val="90000"/>
              </a:lnSpc>
              <a:defRPr/>
            </a:pPr>
            <a:endParaRPr lang="en-US" sz="1600" dirty="0" smtClean="0"/>
          </a:p>
          <a:p>
            <a:pPr lvl="2" eaLnBrk="1" hangingPunct="1">
              <a:lnSpc>
                <a:spcPct val="90000"/>
              </a:lnSpc>
              <a:defRPr/>
            </a:pPr>
            <a:endParaRPr lang="en-US" sz="1400" dirty="0" smtClean="0"/>
          </a:p>
          <a:p>
            <a:pPr lvl="1" eaLnBrk="1" hangingPunct="1">
              <a:lnSpc>
                <a:spcPct val="90000"/>
              </a:lnSpc>
              <a:defRPr/>
            </a:pPr>
            <a:endParaRPr lang="en-US" sz="1600" dirty="0" smtClean="0"/>
          </a:p>
        </p:txBody>
      </p:sp>
    </p:spTree>
    <p:extLst>
      <p:ext uri="{BB962C8B-B14F-4D97-AF65-F5344CB8AC3E}">
        <p14:creationId xmlns:p14="http://schemas.microsoft.com/office/powerpoint/2010/main" val="172928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smtClean="0">
                <a:latin typeface="Times"/>
                <a:cs typeface="Times"/>
              </a:rPr>
              <a:t>New Legislation</a:t>
            </a:r>
            <a:endParaRPr lang="en-US" dirty="0" smtClean="0">
              <a:latin typeface="Times"/>
              <a:cs typeface="Times"/>
            </a:endParaRPr>
          </a:p>
        </p:txBody>
      </p:sp>
      <p:sp>
        <p:nvSpPr>
          <p:cNvPr id="410627"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800" dirty="0" smtClean="0">
                <a:latin typeface="Times"/>
                <a:cs typeface="Times"/>
              </a:rPr>
              <a:t>Sound recording term extension</a:t>
            </a:r>
          </a:p>
          <a:p>
            <a:pPr eaLnBrk="1" hangingPunct="1">
              <a:lnSpc>
                <a:spcPct val="90000"/>
              </a:lnSpc>
              <a:defRPr/>
            </a:pPr>
            <a:r>
              <a:rPr lang="en-US" sz="2800" dirty="0" smtClean="0">
                <a:latin typeface="Times"/>
                <a:cs typeface="Times"/>
              </a:rPr>
              <a:t>Marrakesh treaty implementation</a:t>
            </a:r>
          </a:p>
          <a:p>
            <a:pPr eaLnBrk="1" hangingPunct="1">
              <a:lnSpc>
                <a:spcPct val="90000"/>
              </a:lnSpc>
              <a:defRPr/>
            </a:pPr>
            <a:r>
              <a:rPr lang="en-US" sz="2800" dirty="0" smtClean="0">
                <a:latin typeface="Times"/>
                <a:cs typeface="Times"/>
              </a:rPr>
              <a:t>Term extension (Private Member’s Bill)</a:t>
            </a:r>
          </a:p>
          <a:p>
            <a:pPr lvl="1" eaLnBrk="1" hangingPunct="1">
              <a:lnSpc>
                <a:spcPct val="90000"/>
              </a:lnSpc>
              <a:defRPr/>
            </a:pPr>
            <a:endParaRPr lang="en-US" sz="2000" dirty="0" smtClean="0"/>
          </a:p>
          <a:p>
            <a:pPr lvl="1" eaLnBrk="1" hangingPunct="1">
              <a:lnSpc>
                <a:spcPct val="90000"/>
              </a:lnSpc>
              <a:defRPr/>
            </a:pPr>
            <a:endParaRPr lang="en-US" sz="1600" dirty="0" smtClean="0"/>
          </a:p>
          <a:p>
            <a:pPr lvl="2" eaLnBrk="1" hangingPunct="1">
              <a:lnSpc>
                <a:spcPct val="90000"/>
              </a:lnSpc>
              <a:defRPr/>
            </a:pPr>
            <a:endParaRPr lang="en-US" sz="1400" dirty="0" smtClean="0"/>
          </a:p>
          <a:p>
            <a:pPr lvl="1" eaLnBrk="1" hangingPunct="1">
              <a:lnSpc>
                <a:spcPct val="90000"/>
              </a:lnSpc>
              <a:defRPr/>
            </a:pPr>
            <a:endParaRPr lang="en-US" sz="1600" dirty="0" smtClean="0"/>
          </a:p>
        </p:txBody>
      </p:sp>
    </p:spTree>
    <p:extLst>
      <p:ext uri="{BB962C8B-B14F-4D97-AF65-F5344CB8AC3E}">
        <p14:creationId xmlns:p14="http://schemas.microsoft.com/office/powerpoint/2010/main" val="330508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smtClean="0">
                <a:latin typeface="Times"/>
                <a:cs typeface="Times"/>
              </a:rPr>
              <a:t>Courts</a:t>
            </a:r>
          </a:p>
        </p:txBody>
      </p:sp>
      <p:sp>
        <p:nvSpPr>
          <p:cNvPr id="410627"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800" dirty="0">
                <a:latin typeface="Times"/>
                <a:cs typeface="Times"/>
              </a:rPr>
              <a:t>T</a:t>
            </a:r>
            <a:r>
              <a:rPr lang="en-US" sz="2800" dirty="0">
                <a:cs typeface="Times"/>
              </a:rPr>
              <a:t>ech neutrality (CBC v. </a:t>
            </a:r>
            <a:r>
              <a:rPr lang="en-US" sz="2800" dirty="0" smtClean="0">
                <a:cs typeface="Times"/>
              </a:rPr>
              <a:t>SODRAC)</a:t>
            </a:r>
            <a:endParaRPr lang="en-US" sz="2800" dirty="0" smtClean="0">
              <a:latin typeface="Times"/>
              <a:cs typeface="Times"/>
            </a:endParaRPr>
          </a:p>
          <a:p>
            <a:pPr eaLnBrk="1" hangingPunct="1">
              <a:lnSpc>
                <a:spcPct val="90000"/>
              </a:lnSpc>
              <a:defRPr/>
            </a:pPr>
            <a:r>
              <a:rPr lang="en-US" sz="2800" dirty="0" smtClean="0">
                <a:cs typeface="Times"/>
              </a:rPr>
              <a:t>Fair Dealing</a:t>
            </a:r>
          </a:p>
          <a:p>
            <a:pPr lvl="1">
              <a:lnSpc>
                <a:spcPct val="90000"/>
              </a:lnSpc>
              <a:defRPr/>
            </a:pPr>
            <a:r>
              <a:rPr lang="en-US" dirty="0" smtClean="0">
                <a:cs typeface="Times"/>
              </a:rPr>
              <a:t>Manitoba </a:t>
            </a:r>
            <a:r>
              <a:rPr lang="en-US" dirty="0" smtClean="0">
                <a:latin typeface="Times"/>
                <a:cs typeface="Times"/>
              </a:rPr>
              <a:t>v. Access </a:t>
            </a:r>
            <a:r>
              <a:rPr lang="en-US" dirty="0" smtClean="0">
                <a:latin typeface="Times"/>
                <a:cs typeface="Times"/>
              </a:rPr>
              <a:t>Copyright</a:t>
            </a:r>
            <a:endParaRPr lang="en-US" dirty="0">
              <a:latin typeface="Times"/>
              <a:cs typeface="Times"/>
            </a:endParaRPr>
          </a:p>
          <a:p>
            <a:pPr lvl="1">
              <a:lnSpc>
                <a:spcPct val="90000"/>
              </a:lnSpc>
              <a:defRPr/>
            </a:pPr>
            <a:r>
              <a:rPr lang="en-US" dirty="0" err="1" smtClean="0">
                <a:latin typeface="Times"/>
                <a:cs typeface="Times"/>
              </a:rPr>
              <a:t>Blacklock’s</a:t>
            </a:r>
            <a:r>
              <a:rPr lang="en-US" dirty="0" smtClean="0">
                <a:latin typeface="Times"/>
                <a:cs typeface="Times"/>
              </a:rPr>
              <a:t> </a:t>
            </a:r>
            <a:r>
              <a:rPr lang="en-US" dirty="0" smtClean="0">
                <a:latin typeface="Times"/>
                <a:cs typeface="Times"/>
              </a:rPr>
              <a:t>Reporter v. Canada </a:t>
            </a:r>
            <a:endParaRPr lang="en-US" dirty="0" smtClean="0">
              <a:latin typeface="Times"/>
              <a:cs typeface="Times"/>
            </a:endParaRPr>
          </a:p>
          <a:p>
            <a:pPr>
              <a:lnSpc>
                <a:spcPct val="90000"/>
              </a:lnSpc>
              <a:defRPr/>
            </a:pPr>
            <a:r>
              <a:rPr lang="en-US" sz="2800" dirty="0" smtClean="0">
                <a:cs typeface="Times"/>
              </a:rPr>
              <a:t>TPMs (</a:t>
            </a:r>
            <a:r>
              <a:rPr lang="en-US" sz="2800" dirty="0">
                <a:cs typeface="Times"/>
              </a:rPr>
              <a:t>Nintendo of America v. </a:t>
            </a:r>
            <a:r>
              <a:rPr lang="en-US" sz="2800" dirty="0" smtClean="0">
                <a:cs typeface="Times"/>
              </a:rPr>
              <a:t>King)</a:t>
            </a:r>
            <a:endParaRPr lang="en-US" sz="2800" dirty="0" smtClean="0">
              <a:latin typeface="Times"/>
              <a:cs typeface="Times"/>
            </a:endParaRPr>
          </a:p>
          <a:p>
            <a:pPr>
              <a:lnSpc>
                <a:spcPct val="90000"/>
              </a:lnSpc>
              <a:defRPr/>
            </a:pPr>
            <a:r>
              <a:rPr lang="en-US" sz="2800" dirty="0" smtClean="0">
                <a:cs typeface="Times"/>
              </a:rPr>
              <a:t>File sharing</a:t>
            </a:r>
          </a:p>
          <a:p>
            <a:pPr lvl="1">
              <a:lnSpc>
                <a:spcPct val="90000"/>
              </a:lnSpc>
              <a:defRPr/>
            </a:pPr>
            <a:r>
              <a:rPr lang="en-US" dirty="0">
                <a:cs typeface="Times"/>
              </a:rPr>
              <a:t>Voltage – </a:t>
            </a:r>
            <a:r>
              <a:rPr lang="en-US" dirty="0" err="1" smtClean="0">
                <a:cs typeface="Times"/>
              </a:rPr>
              <a:t>Teksavvy</a:t>
            </a:r>
            <a:endParaRPr lang="en-US" dirty="0" smtClean="0">
              <a:cs typeface="Times"/>
            </a:endParaRPr>
          </a:p>
          <a:p>
            <a:pPr lvl="1">
              <a:lnSpc>
                <a:spcPct val="90000"/>
              </a:lnSpc>
              <a:defRPr/>
            </a:pPr>
            <a:r>
              <a:rPr lang="en-US" dirty="0">
                <a:cs typeface="Times"/>
              </a:rPr>
              <a:t>Voltage – Rogers </a:t>
            </a:r>
            <a:endParaRPr lang="en-US" dirty="0" smtClean="0">
              <a:cs typeface="Times"/>
            </a:endParaRPr>
          </a:p>
          <a:p>
            <a:pPr>
              <a:lnSpc>
                <a:spcPct val="90000"/>
              </a:lnSpc>
              <a:defRPr/>
            </a:pPr>
            <a:r>
              <a:rPr lang="en-US" sz="2800" dirty="0" smtClean="0">
                <a:cs typeface="Times"/>
              </a:rPr>
              <a:t>ILTs (</a:t>
            </a:r>
            <a:r>
              <a:rPr lang="en-US" sz="2800" dirty="0">
                <a:cs typeface="Times"/>
              </a:rPr>
              <a:t>Trader v. </a:t>
            </a:r>
            <a:r>
              <a:rPr lang="en-US" sz="2800" dirty="0" err="1" smtClean="0">
                <a:cs typeface="Times"/>
              </a:rPr>
              <a:t>CarGurus</a:t>
            </a:r>
            <a:r>
              <a:rPr lang="en-US" sz="2800" dirty="0" smtClean="0">
                <a:cs typeface="Times"/>
              </a:rPr>
              <a:t>) </a:t>
            </a:r>
          </a:p>
          <a:p>
            <a:pPr>
              <a:lnSpc>
                <a:spcPct val="90000"/>
              </a:lnSpc>
              <a:defRPr/>
            </a:pPr>
            <a:r>
              <a:rPr lang="en-US" sz="2800" dirty="0" smtClean="0">
                <a:cs typeface="Times"/>
              </a:rPr>
              <a:t>Crown Copyright (</a:t>
            </a:r>
            <a:r>
              <a:rPr lang="en-US" sz="2800" dirty="0" err="1" smtClean="0">
                <a:cs typeface="Times"/>
              </a:rPr>
              <a:t>Keatley</a:t>
            </a:r>
            <a:r>
              <a:rPr lang="en-US" sz="2800" dirty="0" smtClean="0">
                <a:cs typeface="Times"/>
              </a:rPr>
              <a:t> v. </a:t>
            </a:r>
            <a:r>
              <a:rPr lang="en-US" sz="2800" dirty="0" err="1" smtClean="0">
                <a:cs typeface="Times"/>
              </a:rPr>
              <a:t>Teranet</a:t>
            </a:r>
            <a:r>
              <a:rPr lang="en-US" sz="2800" dirty="0" smtClean="0">
                <a:cs typeface="Times"/>
              </a:rPr>
              <a:t>)</a:t>
            </a:r>
          </a:p>
          <a:p>
            <a:pPr marL="0" indent="0" eaLnBrk="1" hangingPunct="1">
              <a:lnSpc>
                <a:spcPct val="90000"/>
              </a:lnSpc>
              <a:buNone/>
              <a:defRPr/>
            </a:pPr>
            <a:endParaRPr lang="en-US" sz="2800" dirty="0" smtClean="0">
              <a:latin typeface="Times"/>
              <a:cs typeface="Times"/>
            </a:endParaRPr>
          </a:p>
        </p:txBody>
      </p:sp>
    </p:spTree>
    <p:extLst>
      <p:ext uri="{BB962C8B-B14F-4D97-AF65-F5344CB8AC3E}">
        <p14:creationId xmlns:p14="http://schemas.microsoft.com/office/powerpoint/2010/main" val="170303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smtClean="0">
                <a:latin typeface="Times"/>
                <a:cs typeface="Times"/>
              </a:rPr>
              <a:t>Copyright Board</a:t>
            </a:r>
          </a:p>
        </p:txBody>
      </p:sp>
      <p:sp>
        <p:nvSpPr>
          <p:cNvPr id="410627"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800" dirty="0" smtClean="0">
                <a:latin typeface="Times"/>
                <a:cs typeface="Times"/>
              </a:rPr>
              <a:t>Access Copyright</a:t>
            </a:r>
          </a:p>
          <a:p>
            <a:pPr lvl="1">
              <a:lnSpc>
                <a:spcPct val="90000"/>
              </a:lnSpc>
              <a:defRPr/>
            </a:pPr>
            <a:r>
              <a:rPr lang="en-US" sz="2400" dirty="0" smtClean="0">
                <a:latin typeface="Times"/>
                <a:cs typeface="Times"/>
              </a:rPr>
              <a:t>Governments</a:t>
            </a:r>
          </a:p>
          <a:p>
            <a:pPr lvl="1">
              <a:lnSpc>
                <a:spcPct val="90000"/>
              </a:lnSpc>
              <a:defRPr/>
            </a:pPr>
            <a:r>
              <a:rPr lang="en-US" sz="2400" dirty="0" smtClean="0">
                <a:latin typeface="Times"/>
                <a:cs typeface="Times"/>
              </a:rPr>
              <a:t>K-12</a:t>
            </a:r>
          </a:p>
          <a:p>
            <a:pPr lvl="1">
              <a:lnSpc>
                <a:spcPct val="90000"/>
              </a:lnSpc>
              <a:defRPr/>
            </a:pPr>
            <a:r>
              <a:rPr lang="en-US" sz="2400" dirty="0" smtClean="0">
                <a:latin typeface="Times"/>
                <a:cs typeface="Times"/>
              </a:rPr>
              <a:t>Post-Secondary</a:t>
            </a:r>
          </a:p>
          <a:p>
            <a:pPr eaLnBrk="1" hangingPunct="1">
              <a:lnSpc>
                <a:spcPct val="90000"/>
              </a:lnSpc>
              <a:defRPr/>
            </a:pPr>
            <a:r>
              <a:rPr lang="en-US" sz="2800" dirty="0" smtClean="0">
                <a:latin typeface="Times"/>
                <a:cs typeface="Times"/>
              </a:rPr>
              <a:t>Tariff 8</a:t>
            </a:r>
          </a:p>
          <a:p>
            <a:pPr eaLnBrk="1" hangingPunct="1">
              <a:lnSpc>
                <a:spcPct val="90000"/>
              </a:lnSpc>
              <a:defRPr/>
            </a:pPr>
            <a:endParaRPr lang="en-US" sz="2800" dirty="0" smtClean="0">
              <a:latin typeface="Times"/>
              <a:cs typeface="Times"/>
            </a:endParaRPr>
          </a:p>
          <a:p>
            <a:pPr lvl="1" eaLnBrk="1" hangingPunct="1">
              <a:lnSpc>
                <a:spcPct val="90000"/>
              </a:lnSpc>
              <a:defRPr/>
            </a:pPr>
            <a:endParaRPr lang="en-US" sz="2000" dirty="0" smtClean="0"/>
          </a:p>
          <a:p>
            <a:pPr lvl="1" eaLnBrk="1" hangingPunct="1">
              <a:lnSpc>
                <a:spcPct val="90000"/>
              </a:lnSpc>
              <a:defRPr/>
            </a:pPr>
            <a:endParaRPr lang="en-US" sz="1600" dirty="0" smtClean="0"/>
          </a:p>
          <a:p>
            <a:pPr lvl="2" eaLnBrk="1" hangingPunct="1">
              <a:lnSpc>
                <a:spcPct val="90000"/>
              </a:lnSpc>
              <a:defRPr/>
            </a:pPr>
            <a:endParaRPr lang="en-US" sz="1400" dirty="0" smtClean="0"/>
          </a:p>
          <a:p>
            <a:pPr lvl="1" eaLnBrk="1" hangingPunct="1">
              <a:lnSpc>
                <a:spcPct val="90000"/>
              </a:lnSpc>
              <a:defRPr/>
            </a:pPr>
            <a:endParaRPr lang="en-US" sz="1600" dirty="0" smtClean="0"/>
          </a:p>
        </p:txBody>
      </p:sp>
    </p:spTree>
    <p:extLst>
      <p:ext uri="{BB962C8B-B14F-4D97-AF65-F5344CB8AC3E}">
        <p14:creationId xmlns:p14="http://schemas.microsoft.com/office/powerpoint/2010/main" val="3489116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smtClean="0">
                <a:latin typeface="Times"/>
                <a:cs typeface="Times"/>
              </a:rPr>
              <a:t>Trade Agreements</a:t>
            </a:r>
          </a:p>
        </p:txBody>
      </p:sp>
      <p:sp>
        <p:nvSpPr>
          <p:cNvPr id="410627" name="Rectangle 3"/>
          <p:cNvSpPr>
            <a:spLocks noGrp="1" noChangeArrowheads="1"/>
          </p:cNvSpPr>
          <p:nvPr>
            <p:ph type="body" idx="1"/>
          </p:nvPr>
        </p:nvSpPr>
        <p:spPr>
          <a:xfrm>
            <a:off x="685800" y="1752600"/>
            <a:ext cx="7772400" cy="4114800"/>
          </a:xfrm>
        </p:spPr>
        <p:txBody>
          <a:bodyPr/>
          <a:lstStyle/>
          <a:p>
            <a:pPr eaLnBrk="1" hangingPunct="1">
              <a:lnSpc>
                <a:spcPct val="90000"/>
              </a:lnSpc>
              <a:defRPr/>
            </a:pPr>
            <a:r>
              <a:rPr lang="en-US" sz="2800" dirty="0" smtClean="0">
                <a:latin typeface="Times"/>
                <a:cs typeface="Times"/>
              </a:rPr>
              <a:t>CETA</a:t>
            </a:r>
          </a:p>
          <a:p>
            <a:pPr eaLnBrk="1" hangingPunct="1">
              <a:lnSpc>
                <a:spcPct val="90000"/>
              </a:lnSpc>
              <a:defRPr/>
            </a:pPr>
            <a:r>
              <a:rPr lang="en-US" sz="2800" dirty="0" smtClean="0">
                <a:latin typeface="Times"/>
                <a:cs typeface="Times"/>
              </a:rPr>
              <a:t>TPP</a:t>
            </a:r>
          </a:p>
          <a:p>
            <a:pPr lvl="1">
              <a:lnSpc>
                <a:spcPct val="90000"/>
              </a:lnSpc>
              <a:defRPr/>
            </a:pPr>
            <a:r>
              <a:rPr lang="en-US" dirty="0" smtClean="0">
                <a:latin typeface="Times"/>
                <a:cs typeface="Times"/>
              </a:rPr>
              <a:t>Term extension</a:t>
            </a:r>
          </a:p>
          <a:p>
            <a:pPr lvl="1">
              <a:lnSpc>
                <a:spcPct val="90000"/>
              </a:lnSpc>
              <a:defRPr/>
            </a:pPr>
            <a:r>
              <a:rPr lang="en-US" dirty="0" smtClean="0">
                <a:latin typeface="Times"/>
                <a:cs typeface="Times"/>
              </a:rPr>
              <a:t>Criminal provisions for RMI</a:t>
            </a:r>
          </a:p>
          <a:p>
            <a:pPr lvl="1">
              <a:lnSpc>
                <a:spcPct val="90000"/>
              </a:lnSpc>
              <a:defRPr/>
            </a:pPr>
            <a:r>
              <a:rPr lang="en-US" dirty="0" smtClean="0">
                <a:latin typeface="Times"/>
                <a:cs typeface="Times"/>
              </a:rPr>
              <a:t>Restrictions on digital lock </a:t>
            </a:r>
            <a:r>
              <a:rPr lang="en-US" dirty="0" smtClean="0">
                <a:latin typeface="Times"/>
                <a:cs typeface="Times"/>
              </a:rPr>
              <a:t>exceptions</a:t>
            </a:r>
          </a:p>
          <a:p>
            <a:pPr>
              <a:lnSpc>
                <a:spcPct val="90000"/>
              </a:lnSpc>
              <a:defRPr/>
            </a:pPr>
            <a:r>
              <a:rPr lang="en-US" sz="2800" dirty="0" smtClean="0">
                <a:latin typeface="Times"/>
                <a:cs typeface="Times"/>
              </a:rPr>
              <a:t>NAFTA renegotiation</a:t>
            </a:r>
            <a:endParaRPr lang="en-US" sz="2800" dirty="0" smtClean="0">
              <a:latin typeface="Times"/>
              <a:cs typeface="Times"/>
            </a:endParaRPr>
          </a:p>
          <a:p>
            <a:pPr lvl="1" eaLnBrk="1" hangingPunct="1">
              <a:lnSpc>
                <a:spcPct val="90000"/>
              </a:lnSpc>
              <a:defRPr/>
            </a:pPr>
            <a:endParaRPr lang="en-US" sz="2000" dirty="0" smtClean="0"/>
          </a:p>
          <a:p>
            <a:pPr lvl="1" eaLnBrk="1" hangingPunct="1">
              <a:lnSpc>
                <a:spcPct val="90000"/>
              </a:lnSpc>
              <a:defRPr/>
            </a:pPr>
            <a:endParaRPr lang="en-US" sz="1600" dirty="0" smtClean="0"/>
          </a:p>
          <a:p>
            <a:pPr lvl="2" eaLnBrk="1" hangingPunct="1">
              <a:lnSpc>
                <a:spcPct val="90000"/>
              </a:lnSpc>
              <a:defRPr/>
            </a:pPr>
            <a:endParaRPr lang="en-US" sz="1400" dirty="0" smtClean="0"/>
          </a:p>
          <a:p>
            <a:pPr lvl="1" eaLnBrk="1" hangingPunct="1">
              <a:lnSpc>
                <a:spcPct val="90000"/>
              </a:lnSpc>
              <a:defRPr/>
            </a:pPr>
            <a:endParaRPr lang="en-US" sz="1600" dirty="0" smtClean="0"/>
          </a:p>
        </p:txBody>
      </p:sp>
    </p:spTree>
    <p:extLst>
      <p:ext uri="{BB962C8B-B14F-4D97-AF65-F5344CB8AC3E}">
        <p14:creationId xmlns:p14="http://schemas.microsoft.com/office/powerpoint/2010/main" val="2752933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endParaRPr lang="en-US"/>
          </a:p>
        </p:txBody>
      </p:sp>
      <p:sp>
        <p:nvSpPr>
          <p:cNvPr id="496643" name="Rectangle 3"/>
          <p:cNvSpPr>
            <a:spLocks noGrp="1" noChangeArrowheads="1"/>
          </p:cNvSpPr>
          <p:nvPr>
            <p:ph type="body" idx="1"/>
          </p:nvPr>
        </p:nvSpPr>
        <p:spPr>
          <a:xfrm>
            <a:off x="685800" y="1676400"/>
            <a:ext cx="7772400" cy="4114800"/>
          </a:xfrm>
        </p:spPr>
        <p:txBody>
          <a:bodyPr/>
          <a:lstStyle/>
          <a:p>
            <a:pPr algn="ctr">
              <a:buFontTx/>
              <a:buNone/>
            </a:pPr>
            <a:endParaRPr lang="en-US" dirty="0"/>
          </a:p>
          <a:p>
            <a:pPr algn="ctr">
              <a:buFontTx/>
              <a:buNone/>
            </a:pPr>
            <a:r>
              <a:rPr lang="en-CA" sz="3600" dirty="0" smtClean="0">
                <a:latin typeface="Times"/>
                <a:cs typeface="Times"/>
              </a:rPr>
              <a:t>&lt;2&gt;</a:t>
            </a:r>
          </a:p>
          <a:p>
            <a:pPr algn="ctr">
              <a:buFontTx/>
              <a:buNone/>
            </a:pPr>
            <a:r>
              <a:rPr lang="en-CA" sz="3600" dirty="0" smtClean="0">
                <a:latin typeface="Times"/>
                <a:cs typeface="Times"/>
              </a:rPr>
              <a:t>Space for domestic choices?</a:t>
            </a:r>
          </a:p>
        </p:txBody>
      </p:sp>
    </p:spTree>
    <p:extLst>
      <p:ext uri="{BB962C8B-B14F-4D97-AF65-F5344CB8AC3E}">
        <p14:creationId xmlns:p14="http://schemas.microsoft.com/office/powerpoint/2010/main" val="29470298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endParaRPr lang="en-US"/>
          </a:p>
        </p:txBody>
      </p:sp>
      <p:sp>
        <p:nvSpPr>
          <p:cNvPr id="496643" name="Rectangle 3"/>
          <p:cNvSpPr>
            <a:spLocks noGrp="1" noChangeArrowheads="1"/>
          </p:cNvSpPr>
          <p:nvPr>
            <p:ph type="body" idx="1"/>
          </p:nvPr>
        </p:nvSpPr>
        <p:spPr>
          <a:xfrm>
            <a:off x="685800" y="1676400"/>
            <a:ext cx="7772400" cy="4114800"/>
          </a:xfrm>
        </p:spPr>
        <p:txBody>
          <a:bodyPr/>
          <a:lstStyle/>
          <a:p>
            <a:pPr algn="ctr">
              <a:buFontTx/>
              <a:buNone/>
            </a:pPr>
            <a:endParaRPr lang="en-US" dirty="0"/>
          </a:p>
          <a:p>
            <a:pPr algn="ctr">
              <a:buFontTx/>
              <a:buNone/>
            </a:pPr>
            <a:r>
              <a:rPr lang="en-CA" sz="3600" dirty="0">
                <a:latin typeface="Times"/>
                <a:cs typeface="Times"/>
              </a:rPr>
              <a:t>d</a:t>
            </a:r>
            <a:r>
              <a:rPr lang="en-CA" sz="3600" dirty="0" smtClean="0">
                <a:latin typeface="Times"/>
                <a:cs typeface="Times"/>
              </a:rPr>
              <a:t>omestic players</a:t>
            </a:r>
          </a:p>
          <a:p>
            <a:pPr algn="ctr">
              <a:buFontTx/>
              <a:buNone/>
            </a:pPr>
            <a:r>
              <a:rPr lang="en-CA" sz="3600" dirty="0">
                <a:latin typeface="Times"/>
                <a:cs typeface="Times"/>
              </a:rPr>
              <a:t>v</a:t>
            </a:r>
            <a:r>
              <a:rPr lang="en-CA" sz="3600" dirty="0" smtClean="0">
                <a:latin typeface="Times"/>
                <a:cs typeface="Times"/>
              </a:rPr>
              <a:t>s.</a:t>
            </a:r>
          </a:p>
          <a:p>
            <a:pPr algn="ctr">
              <a:buFontTx/>
              <a:buNone/>
            </a:pPr>
            <a:r>
              <a:rPr lang="en-CA" sz="3600" dirty="0">
                <a:latin typeface="Times"/>
                <a:cs typeface="Times"/>
              </a:rPr>
              <a:t>g</a:t>
            </a:r>
            <a:r>
              <a:rPr lang="en-CA" sz="3600" dirty="0" smtClean="0">
                <a:latin typeface="Times"/>
                <a:cs typeface="Times"/>
              </a:rPr>
              <a:t>lobal network providers</a:t>
            </a:r>
          </a:p>
        </p:txBody>
      </p:sp>
    </p:spTree>
    <p:extLst>
      <p:ext uri="{BB962C8B-B14F-4D97-AF65-F5344CB8AC3E}">
        <p14:creationId xmlns:p14="http://schemas.microsoft.com/office/powerpoint/2010/main" val="36488220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endParaRPr lang="en-US"/>
          </a:p>
        </p:txBody>
      </p:sp>
      <p:sp>
        <p:nvSpPr>
          <p:cNvPr id="496643" name="Rectangle 3"/>
          <p:cNvSpPr>
            <a:spLocks noGrp="1" noChangeArrowheads="1"/>
          </p:cNvSpPr>
          <p:nvPr>
            <p:ph type="body" idx="1"/>
          </p:nvPr>
        </p:nvSpPr>
        <p:spPr>
          <a:xfrm>
            <a:off x="685800" y="1676400"/>
            <a:ext cx="7772400" cy="4114800"/>
          </a:xfrm>
        </p:spPr>
        <p:txBody>
          <a:bodyPr/>
          <a:lstStyle/>
          <a:p>
            <a:pPr algn="ctr">
              <a:buFontTx/>
              <a:buNone/>
            </a:pPr>
            <a:endParaRPr lang="en-US" dirty="0"/>
          </a:p>
          <a:p>
            <a:pPr algn="ctr">
              <a:buFontTx/>
              <a:buNone/>
            </a:pPr>
            <a:r>
              <a:rPr lang="en-CA" sz="3600" dirty="0" smtClean="0">
                <a:latin typeface="Times"/>
                <a:cs typeface="Times"/>
              </a:rPr>
              <a:t>&lt;3&gt;</a:t>
            </a:r>
          </a:p>
          <a:p>
            <a:pPr algn="ctr">
              <a:buFontTx/>
              <a:buNone/>
            </a:pPr>
            <a:r>
              <a:rPr lang="en-CA" sz="3600" dirty="0" smtClean="0">
                <a:latin typeface="Times"/>
                <a:cs typeface="Times"/>
              </a:rPr>
              <a:t>Fair Dealing Fake Panic</a:t>
            </a:r>
          </a:p>
        </p:txBody>
      </p:sp>
    </p:spTree>
    <p:extLst>
      <p:ext uri="{BB962C8B-B14F-4D97-AF65-F5344CB8AC3E}">
        <p14:creationId xmlns:p14="http://schemas.microsoft.com/office/powerpoint/2010/main" val="21691136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pic>
        <p:nvPicPr>
          <p:cNvPr id="2" name="Picture 1" descr="austral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332656"/>
            <a:ext cx="5974153" cy="6093296"/>
          </a:xfrm>
          <a:prstGeom prst="rect">
            <a:avLst/>
          </a:prstGeom>
        </p:spPr>
      </p:pic>
    </p:spTree>
    <p:extLst>
      <p:ext uri="{BB962C8B-B14F-4D97-AF65-F5344CB8AC3E}">
        <p14:creationId xmlns:p14="http://schemas.microsoft.com/office/powerpoint/2010/main" val="612757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dirty="0" smtClean="0"/>
              <a:t>Not a “Free for All”</a:t>
            </a:r>
            <a:endParaRPr lang="en-US" dirty="0"/>
          </a:p>
        </p:txBody>
      </p:sp>
      <p:sp>
        <p:nvSpPr>
          <p:cNvPr id="496643" name="Rectangle 3"/>
          <p:cNvSpPr>
            <a:spLocks noGrp="1" noChangeArrowheads="1"/>
          </p:cNvSpPr>
          <p:nvPr>
            <p:ph type="body" idx="1"/>
          </p:nvPr>
        </p:nvSpPr>
        <p:spPr>
          <a:xfrm>
            <a:off x="685800" y="1676400"/>
            <a:ext cx="7772400" cy="4114800"/>
          </a:xfrm>
        </p:spPr>
        <p:txBody>
          <a:bodyPr/>
          <a:lstStyle/>
          <a:p>
            <a:pPr marL="0" lvl="0" indent="0">
              <a:buNone/>
            </a:pPr>
            <a:r>
              <a:rPr lang="en-US" sz="2400" u="sng" dirty="0" smtClean="0"/>
              <a:t>Post</a:t>
            </a:r>
            <a:r>
              <a:rPr lang="en-US" sz="2400" u="sng" dirty="0"/>
              <a:t>-secondary relies on</a:t>
            </a:r>
            <a:r>
              <a:rPr lang="en-US" sz="2400" dirty="0"/>
              <a:t>:</a:t>
            </a:r>
            <a:endParaRPr lang="en-CA" sz="2400" dirty="0"/>
          </a:p>
          <a:p>
            <a:pPr lvl="1"/>
            <a:r>
              <a:rPr lang="en-US" sz="2400" dirty="0"/>
              <a:t>Book purchases</a:t>
            </a:r>
            <a:endParaRPr lang="en-CA" sz="2400" dirty="0"/>
          </a:p>
          <a:p>
            <a:pPr lvl="1"/>
            <a:r>
              <a:rPr lang="en-US" sz="2400" dirty="0"/>
              <a:t>Consortia database licensing</a:t>
            </a:r>
            <a:endParaRPr lang="en-CA" sz="2400" dirty="0"/>
          </a:p>
          <a:p>
            <a:pPr lvl="1"/>
            <a:r>
              <a:rPr lang="en-US" sz="2400" dirty="0"/>
              <a:t>Open access</a:t>
            </a:r>
            <a:endParaRPr lang="en-CA" sz="2400" dirty="0"/>
          </a:p>
          <a:p>
            <a:pPr lvl="1"/>
            <a:r>
              <a:rPr lang="en-US" sz="2400" dirty="0"/>
              <a:t>Transactional licensing</a:t>
            </a:r>
            <a:endParaRPr lang="en-CA" sz="2400" dirty="0"/>
          </a:p>
          <a:p>
            <a:pPr lvl="1"/>
            <a:r>
              <a:rPr lang="en-US" sz="2400" dirty="0"/>
              <a:t>De </a:t>
            </a:r>
            <a:r>
              <a:rPr lang="en-US" sz="2400" dirty="0" err="1"/>
              <a:t>Minimis</a:t>
            </a:r>
            <a:endParaRPr lang="en-CA" sz="2400" dirty="0"/>
          </a:p>
          <a:p>
            <a:pPr lvl="1"/>
            <a:r>
              <a:rPr lang="en-US" sz="2400" dirty="0"/>
              <a:t>Fair </a:t>
            </a:r>
            <a:r>
              <a:rPr lang="en-US" sz="2400" dirty="0" smtClean="0"/>
              <a:t>Dealing</a:t>
            </a:r>
          </a:p>
          <a:p>
            <a:pPr lvl="0"/>
            <a:r>
              <a:rPr lang="en-US" sz="2400" u="sng" dirty="0"/>
              <a:t>K-12 relies on</a:t>
            </a:r>
            <a:r>
              <a:rPr lang="en-US" sz="2400" dirty="0"/>
              <a:t>:</a:t>
            </a:r>
            <a:endParaRPr lang="en-CA" sz="2400" dirty="0"/>
          </a:p>
          <a:p>
            <a:pPr lvl="1"/>
            <a:r>
              <a:rPr lang="en-US" sz="2400" dirty="0"/>
              <a:t>Paid materials </a:t>
            </a:r>
            <a:endParaRPr lang="en-US" sz="2400" dirty="0" smtClean="0"/>
          </a:p>
          <a:p>
            <a:pPr lvl="1"/>
            <a:r>
              <a:rPr lang="en-US" sz="2400" dirty="0" smtClean="0"/>
              <a:t>De </a:t>
            </a:r>
            <a:r>
              <a:rPr lang="en-US" sz="2400" dirty="0" err="1"/>
              <a:t>Minimis</a:t>
            </a:r>
            <a:endParaRPr lang="en-CA" sz="2400" dirty="0"/>
          </a:p>
          <a:p>
            <a:pPr lvl="1"/>
            <a:r>
              <a:rPr lang="en-US" sz="2400" dirty="0"/>
              <a:t>Fair Dealing</a:t>
            </a:r>
            <a:endParaRPr lang="en-CA" sz="2400" dirty="0"/>
          </a:p>
          <a:p>
            <a:pPr lvl="1"/>
            <a:endParaRPr lang="en-CA" dirty="0"/>
          </a:p>
        </p:txBody>
      </p:sp>
    </p:spTree>
    <p:extLst>
      <p:ext uri="{BB962C8B-B14F-4D97-AF65-F5344CB8AC3E}">
        <p14:creationId xmlns:p14="http://schemas.microsoft.com/office/powerpoint/2010/main" val="38431665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dirty="0" smtClean="0"/>
              <a:t>Fair Dealing Guidelines</a:t>
            </a:r>
            <a:endParaRPr lang="en-US" dirty="0"/>
          </a:p>
        </p:txBody>
      </p:sp>
      <p:sp>
        <p:nvSpPr>
          <p:cNvPr id="496643" name="Rectangle 3"/>
          <p:cNvSpPr>
            <a:spLocks noGrp="1" noChangeArrowheads="1"/>
          </p:cNvSpPr>
          <p:nvPr>
            <p:ph type="body" idx="1"/>
          </p:nvPr>
        </p:nvSpPr>
        <p:spPr>
          <a:xfrm>
            <a:off x="685800" y="1676400"/>
            <a:ext cx="7772400" cy="4114800"/>
          </a:xfrm>
        </p:spPr>
        <p:txBody>
          <a:bodyPr/>
          <a:lstStyle/>
          <a:p>
            <a:pPr lvl="1"/>
            <a:r>
              <a:rPr lang="en-US" dirty="0"/>
              <a:t>Policies – up to 10% of a work will be viewed as prima facie fair.  Others go further (20% in Israel)</a:t>
            </a:r>
            <a:endParaRPr lang="en-CA" dirty="0"/>
          </a:p>
          <a:p>
            <a:pPr lvl="1"/>
            <a:r>
              <a:rPr lang="en-US" dirty="0"/>
              <a:t>Copyright Board used a system of:</a:t>
            </a:r>
            <a:endParaRPr lang="en-CA" dirty="0"/>
          </a:p>
          <a:p>
            <a:pPr lvl="2"/>
            <a:r>
              <a:rPr lang="en-US" dirty="0"/>
              <a:t>Up to 5% - more fair</a:t>
            </a:r>
            <a:endParaRPr lang="en-CA" dirty="0"/>
          </a:p>
          <a:p>
            <a:pPr lvl="2"/>
            <a:r>
              <a:rPr lang="en-US" dirty="0"/>
              <a:t>5-10% - neutral</a:t>
            </a:r>
            <a:endParaRPr lang="en-CA" dirty="0"/>
          </a:p>
          <a:p>
            <a:pPr lvl="2"/>
            <a:r>
              <a:rPr lang="en-US" dirty="0"/>
              <a:t>Over 10% - less fair</a:t>
            </a:r>
            <a:endParaRPr lang="en-CA" dirty="0"/>
          </a:p>
          <a:p>
            <a:pPr lvl="1"/>
            <a:endParaRPr lang="en-CA" dirty="0"/>
          </a:p>
        </p:txBody>
      </p:sp>
    </p:spTree>
    <p:extLst>
      <p:ext uri="{BB962C8B-B14F-4D97-AF65-F5344CB8AC3E}">
        <p14:creationId xmlns:p14="http://schemas.microsoft.com/office/powerpoint/2010/main" val="13995715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dirty="0" smtClean="0"/>
              <a:t>Publishers - </a:t>
            </a:r>
            <a:r>
              <a:rPr lang="en-US" dirty="0" smtClean="0"/>
              <a:t>Pearson</a:t>
            </a:r>
            <a:endParaRPr lang="en-US" dirty="0"/>
          </a:p>
        </p:txBody>
      </p:sp>
      <p:sp>
        <p:nvSpPr>
          <p:cNvPr id="496643" name="Rectangle 3"/>
          <p:cNvSpPr>
            <a:spLocks noGrp="1" noChangeArrowheads="1"/>
          </p:cNvSpPr>
          <p:nvPr>
            <p:ph type="body" idx="1"/>
          </p:nvPr>
        </p:nvSpPr>
        <p:spPr>
          <a:xfrm>
            <a:off x="685800" y="1676400"/>
            <a:ext cx="7772400" cy="4114800"/>
          </a:xfrm>
        </p:spPr>
        <p:txBody>
          <a:bodyPr/>
          <a:lstStyle/>
          <a:p>
            <a:pPr marL="0" indent="0">
              <a:buNone/>
            </a:pPr>
            <a:endParaRPr lang="en-CA" sz="2400" i="1" dirty="0" smtClean="0"/>
          </a:p>
        </p:txBody>
      </p:sp>
      <p:pic>
        <p:nvPicPr>
          <p:cNvPr id="2" name="Picture 1" descr="pear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700808"/>
            <a:ext cx="5452040" cy="5013176"/>
          </a:xfrm>
          <a:prstGeom prst="rect">
            <a:avLst/>
          </a:prstGeom>
        </p:spPr>
      </p:pic>
    </p:spTree>
    <p:extLst>
      <p:ext uri="{BB962C8B-B14F-4D97-AF65-F5344CB8AC3E}">
        <p14:creationId xmlns:p14="http://schemas.microsoft.com/office/powerpoint/2010/main" val="9219408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dirty="0" smtClean="0"/>
              <a:t>Publishers - Nelson</a:t>
            </a:r>
            <a:endParaRPr lang="en-US" dirty="0"/>
          </a:p>
        </p:txBody>
      </p:sp>
      <p:sp>
        <p:nvSpPr>
          <p:cNvPr id="496643" name="Rectangle 3"/>
          <p:cNvSpPr>
            <a:spLocks noGrp="1" noChangeArrowheads="1"/>
          </p:cNvSpPr>
          <p:nvPr>
            <p:ph type="body" idx="1"/>
          </p:nvPr>
        </p:nvSpPr>
        <p:spPr>
          <a:xfrm>
            <a:off x="685800" y="1676400"/>
            <a:ext cx="7772400" cy="4114800"/>
          </a:xfrm>
        </p:spPr>
        <p:txBody>
          <a:bodyPr/>
          <a:lstStyle/>
          <a:p>
            <a:pPr marL="0" indent="0">
              <a:buNone/>
            </a:pPr>
            <a:endParaRPr lang="en-CA" sz="2400" i="1" dirty="0" smtClean="0"/>
          </a:p>
          <a:p>
            <a:pPr marL="0" indent="0">
              <a:buNone/>
            </a:pPr>
            <a:r>
              <a:rPr lang="en-CA" sz="2400" i="1" dirty="0" smtClean="0"/>
              <a:t>In </a:t>
            </a:r>
            <a:r>
              <a:rPr lang="en-CA" sz="2400" i="1" dirty="0"/>
              <a:t>Canada, each province and territory has authority over curriculum development and education funding for the K-12 Market. Following a historic high in Canada in 2006 with respect to new curriculum development and spending, the K-12 Market contracted. The K-12 Market has been negatively affected by reduced spending on new curriculum by Canadian schools over the last five years, and in particular the spending decline in Ontario which represents the largest proportion of educational spending in Canada.</a:t>
            </a:r>
            <a:endParaRPr lang="en-CA" sz="2400" dirty="0"/>
          </a:p>
          <a:p>
            <a:pPr lvl="1"/>
            <a:endParaRPr lang="en-CA" dirty="0"/>
          </a:p>
        </p:txBody>
      </p:sp>
    </p:spTree>
    <p:extLst>
      <p:ext uri="{BB962C8B-B14F-4D97-AF65-F5344CB8AC3E}">
        <p14:creationId xmlns:p14="http://schemas.microsoft.com/office/powerpoint/2010/main" val="39631978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dirty="0" smtClean="0"/>
              <a:t>Publishers - Nelson</a:t>
            </a:r>
            <a:endParaRPr lang="en-US" dirty="0"/>
          </a:p>
        </p:txBody>
      </p:sp>
      <p:sp>
        <p:nvSpPr>
          <p:cNvPr id="496643" name="Rectangle 3"/>
          <p:cNvSpPr>
            <a:spLocks noGrp="1" noChangeArrowheads="1"/>
          </p:cNvSpPr>
          <p:nvPr>
            <p:ph type="body" idx="1"/>
          </p:nvPr>
        </p:nvSpPr>
        <p:spPr>
          <a:xfrm>
            <a:off x="685800" y="1676400"/>
            <a:ext cx="7772400" cy="4114800"/>
          </a:xfrm>
        </p:spPr>
        <p:txBody>
          <a:bodyPr/>
          <a:lstStyle/>
          <a:p>
            <a:pPr marL="0" indent="0">
              <a:buNone/>
            </a:pPr>
            <a:r>
              <a:rPr lang="en-CA" sz="2000" i="1" dirty="0" smtClean="0"/>
              <a:t>The </a:t>
            </a:r>
            <a:r>
              <a:rPr lang="en-CA" sz="2000" i="1" dirty="0"/>
              <a:t>Higher Education Market has been negatively affected by, among other things: a lack of clarity at universities with respect to ‘ancillary fees’; with certain institutions banning digital homework solutions with added fees; increased traction in the open textbook movement due in part to government funding in a number of provinces; and the use of used books, rental books and peer-to-peer sharing, impacting the demand for new textbooks at universities and colleges in Canada. The impact caused by used books and rental books is mitigated by revisions cycles and new textbook editions, the adoption of digital materials and increased use of custom and indigenous products. In addition, the Higher Education Market is in transition from traditional books to digital products, which is having a transformative effect on the business.</a:t>
            </a:r>
            <a:endParaRPr lang="en-CA" sz="2000" dirty="0"/>
          </a:p>
          <a:p>
            <a:pPr lvl="1"/>
            <a:endParaRPr lang="en-CA" dirty="0"/>
          </a:p>
        </p:txBody>
      </p:sp>
    </p:spTree>
    <p:extLst>
      <p:ext uri="{BB962C8B-B14F-4D97-AF65-F5344CB8AC3E}">
        <p14:creationId xmlns:p14="http://schemas.microsoft.com/office/powerpoint/2010/main" val="28669354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dirty="0" smtClean="0"/>
              <a:t>Publishers </a:t>
            </a:r>
            <a:r>
              <a:rPr lang="en-US" dirty="0" smtClean="0"/>
              <a:t>– </a:t>
            </a:r>
            <a:r>
              <a:rPr lang="en-US" dirty="0" smtClean="0"/>
              <a:t>BC Study</a:t>
            </a:r>
            <a:endParaRPr lang="en-US" dirty="0"/>
          </a:p>
        </p:txBody>
      </p:sp>
      <p:sp>
        <p:nvSpPr>
          <p:cNvPr id="496643" name="Rectangle 3"/>
          <p:cNvSpPr>
            <a:spLocks noGrp="1" noChangeArrowheads="1"/>
          </p:cNvSpPr>
          <p:nvPr>
            <p:ph type="body" idx="1"/>
          </p:nvPr>
        </p:nvSpPr>
        <p:spPr>
          <a:xfrm>
            <a:off x="685800" y="1676400"/>
            <a:ext cx="7772400" cy="4114800"/>
          </a:xfrm>
        </p:spPr>
        <p:txBody>
          <a:bodyPr/>
          <a:lstStyle/>
          <a:p>
            <a:r>
              <a:rPr lang="en-CA" sz="2000" i="1" dirty="0"/>
              <a:t>Scholarly and educational publishers share some of the same issues as trade publishers, but they face other unique challenges. Tablet and other </a:t>
            </a:r>
            <a:r>
              <a:rPr lang="en-CA" sz="2000" i="1" dirty="0" err="1"/>
              <a:t>nonprint</a:t>
            </a:r>
            <a:r>
              <a:rPr lang="en-CA" sz="2000" i="1" dirty="0"/>
              <a:t> use will increase in the school systems here and abroad, changing how educational materials are bought, used and updated. Scholarly publishers and trade publishers that sell into the academic market are struggling with the impact on their sales of Open Access and fair use policies, tailored subscription services such as </a:t>
            </a:r>
            <a:r>
              <a:rPr lang="en-CA" sz="2000" i="1" dirty="0" err="1"/>
              <a:t>Scribd’s</a:t>
            </a:r>
            <a:r>
              <a:rPr lang="en-CA" sz="2000" i="1" dirty="0"/>
              <a:t> Edelweiss, used book sales, student piracy and increased library use for class reading lists.</a:t>
            </a:r>
            <a:endParaRPr lang="en-CA" sz="2000" dirty="0"/>
          </a:p>
          <a:p>
            <a:pPr lvl="1"/>
            <a:endParaRPr lang="en-CA" dirty="0"/>
          </a:p>
        </p:txBody>
      </p:sp>
    </p:spTree>
    <p:extLst>
      <p:ext uri="{BB962C8B-B14F-4D97-AF65-F5344CB8AC3E}">
        <p14:creationId xmlns:p14="http://schemas.microsoft.com/office/powerpoint/2010/main" val="31013352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What Next?</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3634979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Fight for Fairness</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1289995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2" name="Picture 1" descr="fairdealingc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774700"/>
            <a:ext cx="8280400" cy="5308600"/>
          </a:xfrm>
          <a:prstGeom prst="rect">
            <a:avLst/>
          </a:prstGeom>
        </p:spPr>
      </p:pic>
    </p:spTree>
    <p:extLst>
      <p:ext uri="{BB962C8B-B14F-4D97-AF65-F5344CB8AC3E}">
        <p14:creationId xmlns:p14="http://schemas.microsoft.com/office/powerpoint/2010/main" val="162947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3" name="Picture 2" descr="valueg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88640"/>
            <a:ext cx="6290218" cy="6453336"/>
          </a:xfrm>
          <a:prstGeom prst="rect">
            <a:avLst/>
          </a:prstGeom>
        </p:spPr>
      </p:pic>
    </p:spTree>
    <p:extLst>
      <p:ext uri="{BB962C8B-B14F-4D97-AF65-F5344CB8AC3E}">
        <p14:creationId xmlns:p14="http://schemas.microsoft.com/office/powerpoint/2010/main" val="140933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pic>
        <p:nvPicPr>
          <p:cNvPr id="3" name="Picture 2" descr="wipocana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76672"/>
            <a:ext cx="8575997" cy="5724996"/>
          </a:xfrm>
          <a:prstGeom prst="rect">
            <a:avLst/>
          </a:prstGeom>
        </p:spPr>
      </p:pic>
    </p:spTree>
    <p:extLst>
      <p:ext uri="{BB962C8B-B14F-4D97-AF65-F5344CB8AC3E}">
        <p14:creationId xmlns:p14="http://schemas.microsoft.com/office/powerpoint/2010/main" val="560385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2" name="Picture 1" descr="copyrightboardfi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622300"/>
            <a:ext cx="8432800" cy="5600700"/>
          </a:xfrm>
          <a:prstGeom prst="rect">
            <a:avLst/>
          </a:prstGeom>
        </p:spPr>
      </p:pic>
    </p:spTree>
    <p:extLst>
      <p:ext uri="{BB962C8B-B14F-4D97-AF65-F5344CB8AC3E}">
        <p14:creationId xmlns:p14="http://schemas.microsoft.com/office/powerpoint/2010/main" val="357601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3" name="Picture 2" descr="termexten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8640"/>
            <a:ext cx="8339184" cy="6309320"/>
          </a:xfrm>
          <a:prstGeom prst="rect">
            <a:avLst/>
          </a:prstGeom>
        </p:spPr>
      </p:pic>
    </p:spTree>
    <p:extLst>
      <p:ext uri="{BB962C8B-B14F-4D97-AF65-F5344CB8AC3E}">
        <p14:creationId xmlns:p14="http://schemas.microsoft.com/office/powerpoint/2010/main" val="269123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2" name="Picture 1" descr="linkt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31800"/>
            <a:ext cx="8077200" cy="5994400"/>
          </a:xfrm>
          <a:prstGeom prst="rect">
            <a:avLst/>
          </a:prstGeom>
        </p:spPr>
      </p:pic>
    </p:spTree>
    <p:extLst>
      <p:ext uri="{BB962C8B-B14F-4D97-AF65-F5344CB8AC3E}">
        <p14:creationId xmlns:p14="http://schemas.microsoft.com/office/powerpoint/2010/main" val="196356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3" name="Picture 2" descr="onlinepira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8624444" cy="4759548"/>
          </a:xfrm>
          <a:prstGeom prst="rect">
            <a:avLst/>
          </a:prstGeom>
        </p:spPr>
      </p:pic>
    </p:spTree>
    <p:extLst>
      <p:ext uri="{BB962C8B-B14F-4D97-AF65-F5344CB8AC3E}">
        <p14:creationId xmlns:p14="http://schemas.microsoft.com/office/powerpoint/2010/main" val="3270280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Defensive</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2449498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Positive Agenda</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2406732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2" name="Picture 1" descr="fair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548680"/>
            <a:ext cx="8187868" cy="5729188"/>
          </a:xfrm>
          <a:prstGeom prst="rect">
            <a:avLst/>
          </a:prstGeom>
        </p:spPr>
      </p:pic>
    </p:spTree>
    <p:extLst>
      <p:ext uri="{BB962C8B-B14F-4D97-AF65-F5344CB8AC3E}">
        <p14:creationId xmlns:p14="http://schemas.microsoft.com/office/powerpoint/2010/main" val="244859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3" name="Picture 2" descr="fairdealingt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790700"/>
            <a:ext cx="8013700" cy="3276600"/>
          </a:xfrm>
          <a:prstGeom prst="rect">
            <a:avLst/>
          </a:prstGeom>
        </p:spPr>
      </p:pic>
    </p:spTree>
    <p:extLst>
      <p:ext uri="{BB962C8B-B14F-4D97-AF65-F5344CB8AC3E}">
        <p14:creationId xmlns:p14="http://schemas.microsoft.com/office/powerpoint/2010/main" val="282894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2" name="Picture 1" descr="copyrightagen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56792"/>
            <a:ext cx="8460432" cy="3448408"/>
          </a:xfrm>
          <a:prstGeom prst="rect">
            <a:avLst/>
          </a:prstGeom>
        </p:spPr>
      </p:pic>
    </p:spTree>
    <p:extLst>
      <p:ext uri="{BB962C8B-B14F-4D97-AF65-F5344CB8AC3E}">
        <p14:creationId xmlns:p14="http://schemas.microsoft.com/office/powerpoint/2010/main" val="269658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3" name="Picture 2" descr="noticeandnot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764704"/>
            <a:ext cx="8400547" cy="4911948"/>
          </a:xfrm>
          <a:prstGeom prst="rect">
            <a:avLst/>
          </a:prstGeom>
        </p:spPr>
      </p:pic>
    </p:spTree>
    <p:extLst>
      <p:ext uri="{BB962C8B-B14F-4D97-AF65-F5344CB8AC3E}">
        <p14:creationId xmlns:p14="http://schemas.microsoft.com/office/powerpoint/2010/main" val="3235457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pic>
        <p:nvPicPr>
          <p:cNvPr id="2" name="Picture 1" descr="ust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4200"/>
            <a:ext cx="9144000" cy="3136900"/>
          </a:xfrm>
          <a:prstGeom prst="rect">
            <a:avLst/>
          </a:prstGeom>
        </p:spPr>
      </p:pic>
    </p:spTree>
    <p:extLst>
      <p:ext uri="{BB962C8B-B14F-4D97-AF65-F5344CB8AC3E}">
        <p14:creationId xmlns:p14="http://schemas.microsoft.com/office/powerpoint/2010/main" val="15725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2" name="Picture 1" descr="nintend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60648"/>
            <a:ext cx="7689552" cy="5832521"/>
          </a:xfrm>
          <a:prstGeom prst="rect">
            <a:avLst/>
          </a:prstGeom>
        </p:spPr>
      </p:pic>
    </p:spTree>
    <p:extLst>
      <p:ext uri="{BB962C8B-B14F-4D97-AF65-F5344CB8AC3E}">
        <p14:creationId xmlns:p14="http://schemas.microsoft.com/office/powerpoint/2010/main" val="40230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685800" y="2819400"/>
            <a:ext cx="7772400" cy="1143000"/>
          </a:xfrm>
          <a:ln/>
        </p:spPr>
        <p:txBody>
          <a:bodyPr rIns="132080"/>
          <a:lstStyle/>
          <a:p>
            <a:endParaRPr lang="en-US" sz="5400">
              <a:latin typeface="Lucida Grande" charset="0"/>
              <a:ea typeface="ヒラギノ角ゴ ProN W3" charset="0"/>
              <a:cs typeface="ヒラギノ角ゴ ProN W3" charset="0"/>
              <a:sym typeface="Lucida Grande" charset="0"/>
            </a:endParaRPr>
          </a:p>
        </p:txBody>
      </p:sp>
      <p:sp>
        <p:nvSpPr>
          <p:cNvPr id="98306" name="Rectangle 2"/>
          <p:cNvSpPr>
            <a:spLocks noGrp="1" noChangeArrowheads="1"/>
          </p:cNvSpPr>
          <p:nvPr>
            <p:ph type="body" idx="1"/>
          </p:nvPr>
        </p:nvSpPr>
        <p:spPr>
          <a:xfrm>
            <a:off x="5118100" y="8661400"/>
            <a:ext cx="8305800" cy="4191000"/>
          </a:xfrm>
          <a:ln/>
        </p:spPr>
        <p:txBody>
          <a:bodyPr rIns="132080"/>
          <a:lstStyle/>
          <a:p>
            <a:pPr algn="ctr">
              <a:lnSpc>
                <a:spcPct val="90000"/>
              </a:lnSpc>
              <a:buFont typeface="Times" charset="0"/>
              <a:buNone/>
            </a:pPr>
            <a:endParaRPr lang="en-US" sz="2000"/>
          </a:p>
        </p:txBody>
      </p:sp>
      <p:pic>
        <p:nvPicPr>
          <p:cNvPr id="3" name="Picture 2" descr="copyrightcontrac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8480509" cy="4734148"/>
          </a:xfrm>
          <a:prstGeom prst="rect">
            <a:avLst/>
          </a:prstGeom>
        </p:spPr>
      </p:pic>
    </p:spTree>
    <p:extLst>
      <p:ext uri="{BB962C8B-B14F-4D97-AF65-F5344CB8AC3E}">
        <p14:creationId xmlns:p14="http://schemas.microsoft.com/office/powerpoint/2010/main" val="364127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Ideas</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3051848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Ideas</a:t>
            </a:r>
            <a:br>
              <a:rPr lang="en-US" sz="5400" dirty="0" smtClean="0">
                <a:latin typeface="Times"/>
                <a:cs typeface="Times"/>
              </a:rPr>
            </a:br>
            <a:r>
              <a:rPr lang="en-US" sz="5400" dirty="0" smtClean="0">
                <a:latin typeface="Times"/>
                <a:cs typeface="Times"/>
              </a:rPr>
              <a:t>Evidence</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2869806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Ideas</a:t>
            </a:r>
            <a:br>
              <a:rPr lang="en-US" sz="5400" dirty="0" smtClean="0">
                <a:latin typeface="Times"/>
                <a:cs typeface="Times"/>
              </a:rPr>
            </a:br>
            <a:r>
              <a:rPr lang="en-US" sz="5400" dirty="0" smtClean="0">
                <a:latin typeface="Times"/>
                <a:cs typeface="Times"/>
              </a:rPr>
              <a:t>Evidence</a:t>
            </a:r>
            <a:br>
              <a:rPr lang="en-US" sz="5400" dirty="0" smtClean="0">
                <a:latin typeface="Times"/>
                <a:cs typeface="Times"/>
              </a:rPr>
            </a:br>
            <a:r>
              <a:rPr lang="en-US" sz="5400" dirty="0" smtClean="0">
                <a:latin typeface="Times"/>
                <a:cs typeface="Times"/>
              </a:rPr>
              <a:t>Voice</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3728979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endParaRPr lang="en-US"/>
          </a:p>
        </p:txBody>
      </p:sp>
      <p:sp>
        <p:nvSpPr>
          <p:cNvPr id="224259" name="Rectangle 3"/>
          <p:cNvSpPr>
            <a:spLocks noGrp="1" noChangeArrowheads="1"/>
          </p:cNvSpPr>
          <p:nvPr>
            <p:ph type="body" idx="1"/>
          </p:nvPr>
        </p:nvSpPr>
        <p:spPr>
          <a:xfrm>
            <a:off x="685800" y="1676400"/>
            <a:ext cx="7772400" cy="4114800"/>
          </a:xfrm>
        </p:spPr>
        <p:txBody>
          <a:bodyPr/>
          <a:lstStyle/>
          <a:p>
            <a:pPr algn="ctr">
              <a:buFontTx/>
              <a:buNone/>
            </a:pPr>
            <a:endParaRPr lang="en-US"/>
          </a:p>
          <a:p>
            <a:pPr algn="ctr">
              <a:buFontTx/>
              <a:buNone/>
            </a:pPr>
            <a:endParaRPr lang="en-US"/>
          </a:p>
          <a:p>
            <a:pPr algn="ctr">
              <a:buFontTx/>
              <a:buNone/>
            </a:pPr>
            <a:r>
              <a:rPr lang="en-US" sz="4400"/>
              <a:t>@mgeist</a:t>
            </a: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pic>
        <p:nvPicPr>
          <p:cNvPr id="3" name="Picture 2" descr="copyrightlob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0"/>
            <a:ext cx="4801660" cy="6858000"/>
          </a:xfrm>
          <a:prstGeom prst="rect">
            <a:avLst/>
          </a:prstGeom>
        </p:spPr>
      </p:pic>
    </p:spTree>
    <p:extLst>
      <p:ext uri="{BB962C8B-B14F-4D97-AF65-F5344CB8AC3E}">
        <p14:creationId xmlns:p14="http://schemas.microsoft.com/office/powerpoint/2010/main" val="410148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sz="5400" dirty="0" smtClean="0">
                <a:latin typeface="Times"/>
                <a:cs typeface="Times"/>
              </a:rPr>
              <a:t>2017 Review</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131178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endParaRPr lang="en-US"/>
          </a:p>
        </p:txBody>
      </p:sp>
      <p:sp>
        <p:nvSpPr>
          <p:cNvPr id="496643" name="Rectangle 3"/>
          <p:cNvSpPr>
            <a:spLocks noGrp="1" noChangeArrowheads="1"/>
          </p:cNvSpPr>
          <p:nvPr>
            <p:ph type="body" idx="1"/>
          </p:nvPr>
        </p:nvSpPr>
        <p:spPr>
          <a:xfrm>
            <a:off x="685800" y="1676400"/>
            <a:ext cx="7772400" cy="4114800"/>
          </a:xfrm>
        </p:spPr>
        <p:txBody>
          <a:bodyPr/>
          <a:lstStyle/>
          <a:p>
            <a:pPr algn="ctr">
              <a:buFontTx/>
              <a:buNone/>
            </a:pPr>
            <a:endParaRPr lang="en-US" dirty="0"/>
          </a:p>
          <a:p>
            <a:pPr algn="ctr">
              <a:buFontTx/>
              <a:buNone/>
            </a:pPr>
            <a:endParaRPr lang="en-US" dirty="0"/>
          </a:p>
        </p:txBody>
      </p:sp>
      <p:pic>
        <p:nvPicPr>
          <p:cNvPr id="2" name="Picture 1" descr="copyrightrevtimel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177505"/>
          </a:xfrm>
          <a:prstGeom prst="rect">
            <a:avLst/>
          </a:prstGeom>
        </p:spPr>
      </p:pic>
    </p:spTree>
    <p:extLst>
      <p:ext uri="{BB962C8B-B14F-4D97-AF65-F5344CB8AC3E}">
        <p14:creationId xmlns:p14="http://schemas.microsoft.com/office/powerpoint/2010/main" val="6689704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26"/>
          <p:cNvSpPr>
            <a:spLocks noGrp="1" noChangeArrowheads="1"/>
          </p:cNvSpPr>
          <p:nvPr>
            <p:ph type="title"/>
          </p:nvPr>
        </p:nvSpPr>
        <p:spPr>
          <a:xfrm>
            <a:off x="685800" y="2819400"/>
            <a:ext cx="7772400" cy="1143000"/>
          </a:xfrm>
        </p:spPr>
        <p:txBody>
          <a:bodyPr/>
          <a:lstStyle/>
          <a:p>
            <a:pPr eaLnBrk="1" hangingPunct="1">
              <a:defRPr/>
            </a:pPr>
            <a:r>
              <a:rPr lang="en-US" dirty="0" smtClean="0">
                <a:latin typeface="Times"/>
                <a:cs typeface="Times"/>
              </a:rPr>
              <a:t>What did Canada do?</a:t>
            </a:r>
            <a:br>
              <a:rPr lang="en-US" dirty="0" smtClean="0">
                <a:latin typeface="Times"/>
                <a:cs typeface="Times"/>
              </a:rPr>
            </a:br>
            <a:r>
              <a:rPr lang="en-US" dirty="0" smtClean="0">
                <a:latin typeface="Times"/>
                <a:cs typeface="Times"/>
              </a:rPr>
              <a:t>What has happened since</a:t>
            </a:r>
            <a:r>
              <a:rPr lang="en-US" dirty="0" smtClean="0">
                <a:latin typeface="Times"/>
                <a:cs typeface="Times"/>
              </a:rPr>
              <a:t>?</a:t>
            </a:r>
            <a:br>
              <a:rPr lang="en-US" dirty="0" smtClean="0">
                <a:latin typeface="Times"/>
                <a:cs typeface="Times"/>
              </a:rPr>
            </a:br>
            <a:r>
              <a:rPr lang="en-US" dirty="0" smtClean="0">
                <a:latin typeface="Times"/>
                <a:cs typeface="Times"/>
              </a:rPr>
              <a:t>How to preserve balanced copyright in 2017?</a:t>
            </a:r>
            <a:r>
              <a:rPr lang="en-US" dirty="0" smtClean="0">
                <a:latin typeface="Times"/>
                <a:cs typeface="Times"/>
              </a:rPr>
              <a:t> </a:t>
            </a:r>
            <a:endParaRPr lang="en-US" dirty="0" smtClean="0">
              <a:latin typeface="Times"/>
              <a:cs typeface="Times"/>
            </a:endParaRPr>
          </a:p>
        </p:txBody>
      </p:sp>
      <p:sp>
        <p:nvSpPr>
          <p:cNvPr id="378883" name="Rectangle 1027"/>
          <p:cNvSpPr>
            <a:spLocks noGrp="1" noChangeArrowheads="1"/>
          </p:cNvSpPr>
          <p:nvPr>
            <p:ph type="body" idx="1"/>
          </p:nvPr>
        </p:nvSpPr>
        <p:spPr>
          <a:xfrm>
            <a:off x="1979712" y="5661248"/>
            <a:ext cx="8305800" cy="4191000"/>
          </a:xfrm>
        </p:spPr>
        <p:txBody>
          <a:bodyPr/>
          <a:lstStyle/>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a:p>
            <a:pPr algn="ctr" eaLnBrk="1" hangingPunct="1">
              <a:lnSpc>
                <a:spcPct val="90000"/>
              </a:lnSpc>
              <a:buFontTx/>
              <a:buNone/>
              <a:defRPr/>
            </a:pPr>
            <a:endParaRPr lang="en-US" sz="2000" dirty="0" smtClean="0">
              <a:cs typeface="+mn-cs"/>
            </a:endParaRPr>
          </a:p>
        </p:txBody>
      </p:sp>
    </p:spTree>
    <p:extLst>
      <p:ext uri="{BB962C8B-B14F-4D97-AF65-F5344CB8AC3E}">
        <p14:creationId xmlns:p14="http://schemas.microsoft.com/office/powerpoint/2010/main" val="355077008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40042</TotalTime>
  <Words>824</Words>
  <Application>Microsoft Macintosh PowerPoint</Application>
  <PresentationFormat>On-screen Show (4:3)</PresentationFormat>
  <Paragraphs>190</Paragraphs>
  <Slides>55</Slides>
  <Notes>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Blank Presentation</vt:lpstr>
      <vt:lpstr>The 2017 Canadian Copyright Review: Making the Case (Again) for Balanced Copyright</vt:lpstr>
      <vt:lpstr>PowerPoint Presentation</vt:lpstr>
      <vt:lpstr>PowerPoint Presentation</vt:lpstr>
      <vt:lpstr>PowerPoint Presentation</vt:lpstr>
      <vt:lpstr>PowerPoint Presentation</vt:lpstr>
      <vt:lpstr>PowerPoint Presentation</vt:lpstr>
      <vt:lpstr>2017 Review</vt:lpstr>
      <vt:lpstr>PowerPoint Presentation</vt:lpstr>
      <vt:lpstr>What did Canada do? What has happened since? How to preserve balanced copyright in 2017? </vt:lpstr>
      <vt:lpstr>What Did Canada Do?</vt:lpstr>
      <vt:lpstr>PowerPoint Presentation</vt:lpstr>
      <vt:lpstr>PowerPoint Presentation</vt:lpstr>
      <vt:lpstr>PowerPoint Presentation</vt:lpstr>
      <vt:lpstr>PowerPoint Presentation</vt:lpstr>
      <vt:lpstr>PowerPoint Presentation</vt:lpstr>
      <vt:lpstr>Process</vt:lpstr>
      <vt:lpstr>User Exceptions</vt:lpstr>
      <vt:lpstr>Rights Holder Demands</vt:lpstr>
      <vt:lpstr>SCC</vt:lpstr>
      <vt:lpstr>PowerPoint Presentation</vt:lpstr>
      <vt:lpstr>PowerPoint Presentation</vt:lpstr>
      <vt:lpstr>Implementation</vt:lpstr>
      <vt:lpstr>New Legislation</vt:lpstr>
      <vt:lpstr>Courts</vt:lpstr>
      <vt:lpstr>Copyright Board</vt:lpstr>
      <vt:lpstr>Trade Agreements</vt:lpstr>
      <vt:lpstr>PowerPoint Presentation</vt:lpstr>
      <vt:lpstr>PowerPoint Presentation</vt:lpstr>
      <vt:lpstr>PowerPoint Presentation</vt:lpstr>
      <vt:lpstr>Not a “Free for All”</vt:lpstr>
      <vt:lpstr>Fair Dealing Guidelines</vt:lpstr>
      <vt:lpstr>Publishers - Pearson</vt:lpstr>
      <vt:lpstr>Publishers - Nelson</vt:lpstr>
      <vt:lpstr>Publishers - Nelson</vt:lpstr>
      <vt:lpstr>Publishers – BC Study</vt:lpstr>
      <vt:lpstr>What Next?</vt:lpstr>
      <vt:lpstr>Fight for Fairness</vt:lpstr>
      <vt:lpstr>PowerPoint Presentation</vt:lpstr>
      <vt:lpstr>PowerPoint Presentation</vt:lpstr>
      <vt:lpstr>PowerPoint Presentation</vt:lpstr>
      <vt:lpstr>PowerPoint Presentation</vt:lpstr>
      <vt:lpstr>PowerPoint Presentation</vt:lpstr>
      <vt:lpstr>PowerPoint Presentation</vt:lpstr>
      <vt:lpstr>Defensive</vt:lpstr>
      <vt:lpstr>Positive Agenda</vt:lpstr>
      <vt:lpstr>PowerPoint Presentation</vt:lpstr>
      <vt:lpstr>PowerPoint Presentation</vt:lpstr>
      <vt:lpstr>PowerPoint Presentation</vt:lpstr>
      <vt:lpstr>PowerPoint Presentation</vt:lpstr>
      <vt:lpstr>PowerPoint Presentation</vt:lpstr>
      <vt:lpstr>PowerPoint Presentation</vt:lpstr>
      <vt:lpstr>Ideas</vt:lpstr>
      <vt:lpstr>Ideas Evidence</vt:lpstr>
      <vt:lpstr>Ideas Evidence Voice</vt:lpstr>
      <vt:lpstr>PowerPoint Presentation</vt:lpstr>
    </vt:vector>
  </TitlesOfParts>
  <Company>University of Ottawa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Canadian Copy-Fight: Copyright, Culture and the Internet</dc:title>
  <dc:creator>Michael Geist</dc:creator>
  <cp:lastModifiedBy>Michael Geist</cp:lastModifiedBy>
  <cp:revision>1024</cp:revision>
  <dcterms:created xsi:type="dcterms:W3CDTF">2007-02-21T19:47:33Z</dcterms:created>
  <dcterms:modified xsi:type="dcterms:W3CDTF">2017-05-07T22:30:37Z</dcterms:modified>
</cp:coreProperties>
</file>