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61" r:id="rId3"/>
    <p:sldId id="265" r:id="rId4"/>
    <p:sldId id="257" r:id="rId5"/>
    <p:sldId id="258" r:id="rId6"/>
    <p:sldId id="259" r:id="rId7"/>
    <p:sldId id="267" r:id="rId8"/>
    <p:sldId id="262" r:id="rId9"/>
    <p:sldId id="263" r:id="rId10"/>
    <p:sldId id="264" r:id="rId11"/>
    <p:sldId id="260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C650-F3E6-4F3B-BC2C-5A0706799847}" type="datetimeFigureOut">
              <a:rPr lang="en-CA" smtClean="0"/>
              <a:t>2017-04-17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BFDF-C70D-408B-961F-CE2210F574F6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5617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C650-F3E6-4F3B-BC2C-5A0706799847}" type="datetimeFigureOut">
              <a:rPr lang="en-CA" smtClean="0"/>
              <a:t>2017-04-17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BFDF-C70D-408B-961F-CE2210F574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7321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C650-F3E6-4F3B-BC2C-5A0706799847}" type="datetimeFigureOut">
              <a:rPr lang="en-CA" smtClean="0"/>
              <a:t>2017-04-17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BFDF-C70D-408B-961F-CE2210F574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2723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C650-F3E6-4F3B-BC2C-5A0706799847}" type="datetimeFigureOut">
              <a:rPr lang="en-CA" smtClean="0"/>
              <a:t>2017-04-17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BFDF-C70D-408B-961F-CE2210F574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8151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C650-F3E6-4F3B-BC2C-5A0706799847}" type="datetimeFigureOut">
              <a:rPr lang="en-CA" smtClean="0"/>
              <a:t>2017-04-17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BFDF-C70D-408B-961F-CE2210F574F6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1966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C650-F3E6-4F3B-BC2C-5A0706799847}" type="datetimeFigureOut">
              <a:rPr lang="en-CA" smtClean="0"/>
              <a:t>2017-04-17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BFDF-C70D-408B-961F-CE2210F574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6925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C650-F3E6-4F3B-BC2C-5A0706799847}" type="datetimeFigureOut">
              <a:rPr lang="en-CA" smtClean="0"/>
              <a:t>2017-04-17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BFDF-C70D-408B-961F-CE2210F574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7740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C650-F3E6-4F3B-BC2C-5A0706799847}" type="datetimeFigureOut">
              <a:rPr lang="en-CA" smtClean="0"/>
              <a:t>2017-04-17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BFDF-C70D-408B-961F-CE2210F574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4290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C650-F3E6-4F3B-BC2C-5A0706799847}" type="datetimeFigureOut">
              <a:rPr lang="en-CA" smtClean="0"/>
              <a:t>2017-04-17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BFDF-C70D-408B-961F-CE2210F574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58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9A6C650-F3E6-4F3B-BC2C-5A0706799847}" type="datetimeFigureOut">
              <a:rPr lang="en-CA" smtClean="0"/>
              <a:t>2017-04-17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DCBFDF-C70D-408B-961F-CE2210F574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4254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C650-F3E6-4F3B-BC2C-5A0706799847}" type="datetimeFigureOut">
              <a:rPr lang="en-CA" smtClean="0"/>
              <a:t>2017-04-17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BFDF-C70D-408B-961F-CE2210F574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7740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9A6C650-F3E6-4F3B-BC2C-5A0706799847}" type="datetimeFigureOut">
              <a:rPr lang="en-CA" smtClean="0"/>
              <a:t>2017-04-17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9DCBFDF-C70D-408B-961F-CE2210F574F6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800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6600" dirty="0" smtClean="0"/>
              <a:t>Reference Skills and Strategies in the Legal </a:t>
            </a:r>
            <a:r>
              <a:rPr lang="en-CA" sz="6600" dirty="0"/>
              <a:t>E</a:t>
            </a:r>
            <a:r>
              <a:rPr lang="en-CA" sz="6600" dirty="0" smtClean="0"/>
              <a:t>nvironment</a:t>
            </a:r>
            <a:endParaRPr lang="en-CA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Gloria </a:t>
            </a:r>
            <a:r>
              <a:rPr lang="en-CA" dirty="0" err="1" smtClean="0"/>
              <a:t>booth-morrison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7309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Two activities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 1)  A will speak to B about something and B will do his/her utmost to not listen effectively. How did it feel?</a:t>
            </a:r>
          </a:p>
          <a:p>
            <a:endParaRPr lang="en-CA" dirty="0"/>
          </a:p>
          <a:p>
            <a:r>
              <a:rPr lang="en-CA" dirty="0" smtClean="0"/>
              <a:t>2) B will speak to A about a location they wish to go to in very vague terms, A must determine what that location is through questions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2165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Mediation/Negotiation/Guidance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70448"/>
            <a:ext cx="10058400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 As an increasing amount of information is available online, becomes increasingly important to guide students and clients through information seeking process and act as a mediator or guide to the information.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 Interesting to move away from dictating information use to assisting with critical evaluation and assessment , especially when dealing with primarily adult students with significant prior education or working professionals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Recognize the expertise of the other individual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4732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78686"/>
            <a:ext cx="10058400" cy="4023360"/>
          </a:xfrm>
        </p:spPr>
        <p:txBody>
          <a:bodyPr>
            <a:normAutofit/>
          </a:bodyPr>
          <a:lstStyle/>
          <a:p>
            <a:r>
              <a:rPr lang="en-CA" sz="2800" dirty="0" smtClean="0"/>
              <a:t>“Obviously, technical competence is important and should be refreshed regularly, but an array of people-based, emotionally aware, perceptive and interactive skills is equally important.”</a:t>
            </a:r>
          </a:p>
          <a:p>
            <a:r>
              <a:rPr lang="en-CA" dirty="0" smtClean="0"/>
              <a:t>-Matteson </a:t>
            </a:r>
            <a:r>
              <a:rPr lang="en-CA" dirty="0"/>
              <a:t>et al., 2016</a:t>
            </a:r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201220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Focus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</a:t>
            </a:r>
            <a:r>
              <a:rPr lang="en-CA" dirty="0" smtClean="0"/>
              <a:t>ot on:</a:t>
            </a:r>
          </a:p>
          <a:p>
            <a:r>
              <a:rPr lang="en-CA" dirty="0" smtClean="0"/>
              <a:t>-  technical, knowledge based skills (training based)</a:t>
            </a:r>
          </a:p>
          <a:p>
            <a:r>
              <a:rPr lang="en-CA" dirty="0" smtClean="0"/>
              <a:t>On:</a:t>
            </a:r>
          </a:p>
          <a:p>
            <a:r>
              <a:rPr lang="en-CA" dirty="0" smtClean="0"/>
              <a:t>- non-technical, personal and social, “soft skills” (work place based)</a:t>
            </a:r>
          </a:p>
        </p:txBody>
      </p:sp>
    </p:spTree>
    <p:extLst>
      <p:ext uri="{BB962C8B-B14F-4D97-AF65-F5344CB8AC3E}">
        <p14:creationId xmlns:p14="http://schemas.microsoft.com/office/powerpoint/2010/main" val="129911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95162"/>
            <a:ext cx="10058400" cy="4023360"/>
          </a:xfrm>
        </p:spPr>
        <p:txBody>
          <a:bodyPr>
            <a:normAutofit/>
          </a:bodyPr>
          <a:lstStyle/>
          <a:p>
            <a:r>
              <a:rPr lang="en-CA" sz="2800" dirty="0" smtClean="0"/>
              <a:t>“Soft skills connected with communication and interpersonal skills are essential if librarians are to be approachable, to listen to customers and to show interest in their information needs”</a:t>
            </a:r>
          </a:p>
          <a:p>
            <a:r>
              <a:rPr lang="en-CA" sz="2800" dirty="0" smtClean="0"/>
              <a:t>-</a:t>
            </a:r>
            <a:r>
              <a:rPr lang="en-CA" dirty="0" smtClean="0"/>
              <a:t>Matteson et al., 2016</a:t>
            </a:r>
          </a:p>
          <a:p>
            <a:pPr algn="r"/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0738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</a:t>
            </a:r>
            <a:r>
              <a:rPr lang="en-CA" dirty="0" smtClean="0"/>
              <a:t>lan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Divergent Thinking Skills (Creativity)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CA" dirty="0" err="1" smtClean="0"/>
              <a:t>Brainwriting</a:t>
            </a:r>
            <a:r>
              <a:rPr lang="en-CA" dirty="0" smtClean="0"/>
              <a:t> Exercise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 Empathy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Practice situation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 Listening Skills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Bad listening habits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Listening </a:t>
            </a:r>
            <a:r>
              <a:rPr lang="en-CA" dirty="0" smtClean="0"/>
              <a:t>exercises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 Negotiation/Mediation/Guidance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4440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Divergent Thinking Skills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19876"/>
            <a:ext cx="10058400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 Ability to come up with multiple solutions to the same problem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 Lose divergent thinking skills as we age: 98% of 3-5 year olds demonstrate high levels od divergent thinking, only 2% do as adults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Important to be  creative in thinking, as law students and/or professionals may have already sought out more obvious or straight forward answers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 </a:t>
            </a:r>
            <a:r>
              <a:rPr lang="en-CA" dirty="0" err="1" smtClean="0"/>
              <a:t>Brainwriting</a:t>
            </a:r>
            <a:r>
              <a:rPr lang="en-CA" dirty="0" smtClean="0"/>
              <a:t> exercise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8342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Empathy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Key aspects: “unconditional positive regard”, non-judgement, “entering the perceptual world of another”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Understanding clients and their </a:t>
            </a:r>
            <a:r>
              <a:rPr lang="en-CA" dirty="0" smtClean="0"/>
              <a:t>needs as well as their points of view</a:t>
            </a:r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 Display sensitivity in order to minimize anxiety and frustration with research needs or </a:t>
            </a:r>
            <a:r>
              <a:rPr lang="en-CA" dirty="0" smtClean="0"/>
              <a:t>question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 “First Impressions”</a:t>
            </a:r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360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Practice Situation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student comes to you requesting ILL material for an assignment due the next day. </a:t>
            </a:r>
          </a:p>
          <a:p>
            <a:endParaRPr lang="en-CA" dirty="0"/>
          </a:p>
          <a:p>
            <a:r>
              <a:rPr lang="en-CA" dirty="0" smtClean="0"/>
              <a:t>1) What judgements are you making?</a:t>
            </a:r>
          </a:p>
          <a:p>
            <a:r>
              <a:rPr lang="en-CA" dirty="0" smtClean="0"/>
              <a:t>2) What thoughts are you having?</a:t>
            </a:r>
          </a:p>
          <a:p>
            <a:r>
              <a:rPr lang="en-CA" dirty="0" smtClean="0"/>
              <a:t>3) What would be an empathic approach?</a:t>
            </a:r>
          </a:p>
          <a:p>
            <a:endParaRPr lang="en-CA" dirty="0"/>
          </a:p>
          <a:p>
            <a:r>
              <a:rPr lang="en-CA" dirty="0" smtClean="0"/>
              <a:t>To also think about: how is your work space set up? What is your body language?</a:t>
            </a:r>
          </a:p>
        </p:txBody>
      </p:sp>
    </p:spTree>
    <p:extLst>
      <p:ext uri="{BB962C8B-B14F-4D97-AF65-F5344CB8AC3E}">
        <p14:creationId xmlns:p14="http://schemas.microsoft.com/office/powerpoint/2010/main" val="304221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Listening Skills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i="1" dirty="0" smtClean="0"/>
              <a:t>Listening</a:t>
            </a:r>
            <a:r>
              <a:rPr lang="en-CA" i="1" dirty="0"/>
              <a:t>: the process of receiving, constructing meaning from, and responding to spoken and/or nonverbal messages.</a:t>
            </a:r>
            <a:endParaRPr lang="en-CA" dirty="0"/>
          </a:p>
          <a:p>
            <a:r>
              <a:rPr lang="en-CA" dirty="0"/>
              <a:t>– International Listening Association.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 Not only listen to what is being said but what is not being said or what is only partially being said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 Put the speaker at ease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 Defer judgement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516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Active Listening Techniques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 Repeating, Paraphrasing, Reflecting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 Pose open-ended questions</a:t>
            </a:r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 Probe for missing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 Seek </a:t>
            </a:r>
            <a:r>
              <a:rPr lang="en-CA" dirty="0"/>
              <a:t>clarification 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60726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1169</TotalTime>
  <Words>528</Words>
  <Application>Microsoft Office PowerPoint</Application>
  <PresentationFormat>Widescreen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Retrospect</vt:lpstr>
      <vt:lpstr>Reference Skills and Strategies in the Legal Environment</vt:lpstr>
      <vt:lpstr>Focus</vt:lpstr>
      <vt:lpstr>PowerPoint Presentation</vt:lpstr>
      <vt:lpstr>Plan</vt:lpstr>
      <vt:lpstr>Divergent Thinking Skills</vt:lpstr>
      <vt:lpstr>Empathy</vt:lpstr>
      <vt:lpstr>Practice Situation</vt:lpstr>
      <vt:lpstr>Listening Skills</vt:lpstr>
      <vt:lpstr>Active Listening Techniques</vt:lpstr>
      <vt:lpstr>Two activities</vt:lpstr>
      <vt:lpstr>Mediation/Negotiation/Guidance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Reference skills and Strategies in the legal environment</dc:title>
  <dc:creator>Gloria</dc:creator>
  <cp:lastModifiedBy>Jessica Symons</cp:lastModifiedBy>
  <cp:revision>33</cp:revision>
  <dcterms:created xsi:type="dcterms:W3CDTF">2016-06-14T17:18:56Z</dcterms:created>
  <dcterms:modified xsi:type="dcterms:W3CDTF">2017-04-17T19:56:09Z</dcterms:modified>
</cp:coreProperties>
</file>